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62" r:id="rId5"/>
    <p:sldId id="267" r:id="rId6"/>
    <p:sldId id="278" r:id="rId7"/>
    <p:sldId id="279" r:id="rId8"/>
    <p:sldId id="263" r:id="rId9"/>
    <p:sldId id="265" r:id="rId10"/>
    <p:sldId id="268" r:id="rId11"/>
    <p:sldId id="266" r:id="rId12"/>
    <p:sldId id="269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5393" autoAdjust="0"/>
  </p:normalViewPr>
  <p:slideViewPr>
    <p:cSldViewPr snapToGrid="0">
      <p:cViewPr>
        <p:scale>
          <a:sx n="66" d="100"/>
          <a:sy n="66" d="100"/>
        </p:scale>
        <p:origin x="119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929FC-C6A5-4CDC-AE8F-C713BA615B4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91DDDD1E-114C-42C1-9308-F3B92C5474B4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rPr>
            <a:t>도전</a:t>
          </a:r>
        </a:p>
      </dgm:t>
    </dgm:pt>
    <dgm:pt modelId="{DCF86A9F-9FD1-4339-8409-4C44E19D832B}" type="parTrans" cxnId="{7E395717-DBC7-457D-B493-F28A069D0B07}">
      <dgm:prSet/>
      <dgm:spPr/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58A63101-67D5-4A61-BB3B-D8ABF0ED5B17}" type="sibTrans" cxnId="{7E395717-DBC7-457D-B493-F28A069D0B07}">
      <dgm:prSet/>
      <dgm:spPr/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8188E752-4D5D-4269-B959-4A054031E196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rPr>
            <a:t>경험</a:t>
          </a:r>
        </a:p>
      </dgm:t>
    </dgm:pt>
    <dgm:pt modelId="{ED121791-82E5-4252-B9A4-8E867BB671FF}" type="parTrans" cxnId="{BDDF23AD-9452-4F57-AE52-D71D09BDF9C3}">
      <dgm:prSet/>
      <dgm:spPr/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1A731232-8AFC-45C9-8A23-0844B3A46E59}" type="sibTrans" cxnId="{BDDF23AD-9452-4F57-AE52-D71D09BDF9C3}">
      <dgm:prSet/>
      <dgm:spPr/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E1A9938F-2312-4D75-9B31-C0DE94319177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rPr>
            <a:t>호기심</a:t>
          </a:r>
        </a:p>
      </dgm:t>
    </dgm:pt>
    <dgm:pt modelId="{77C2A4C1-0B90-42CA-9A5B-6DEEBAB784F1}" type="parTrans" cxnId="{79575F0F-1339-42E8-BD4A-0305C8D56A9E}">
      <dgm:prSet/>
      <dgm:spPr/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90F4F8ED-F9F9-4023-AA8D-EEFB7F114C81}" type="sibTrans" cxnId="{79575F0F-1339-42E8-BD4A-0305C8D56A9E}">
      <dgm:prSet/>
      <dgm:spPr/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F2663871-0BAB-44D7-B1F8-65762EAB2DA4}" type="pres">
      <dgm:prSet presAssocID="{2F2929FC-C6A5-4CDC-AE8F-C713BA615B4C}" presName="compositeShape" presStyleCnt="0">
        <dgm:presLayoutVars>
          <dgm:chMax val="7"/>
          <dgm:dir/>
          <dgm:resizeHandles val="exact"/>
        </dgm:presLayoutVars>
      </dgm:prSet>
      <dgm:spPr/>
    </dgm:pt>
    <dgm:pt modelId="{FCDFD77B-3012-4581-A261-194416062BFA}" type="pres">
      <dgm:prSet presAssocID="{2F2929FC-C6A5-4CDC-AE8F-C713BA615B4C}" presName="wedge1" presStyleLbl="node1" presStyleIdx="0" presStyleCnt="3"/>
      <dgm:spPr/>
    </dgm:pt>
    <dgm:pt modelId="{5B6DDA5D-0AA4-4421-8DD5-DC329AA8592F}" type="pres">
      <dgm:prSet presAssocID="{2F2929FC-C6A5-4CDC-AE8F-C713BA615B4C}" presName="dummy1a" presStyleCnt="0"/>
      <dgm:spPr/>
    </dgm:pt>
    <dgm:pt modelId="{23DE32F9-4314-48C4-A90F-EF5C87E85B1B}" type="pres">
      <dgm:prSet presAssocID="{2F2929FC-C6A5-4CDC-AE8F-C713BA615B4C}" presName="dummy1b" presStyleCnt="0"/>
      <dgm:spPr/>
    </dgm:pt>
    <dgm:pt modelId="{0FE2A696-6B0D-48B1-92B1-A578BF571DBB}" type="pres">
      <dgm:prSet presAssocID="{2F2929FC-C6A5-4CDC-AE8F-C713BA615B4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15D1CD-8EDB-4D00-A01C-7914DFF583C1}" type="pres">
      <dgm:prSet presAssocID="{2F2929FC-C6A5-4CDC-AE8F-C713BA615B4C}" presName="wedge2" presStyleLbl="node1" presStyleIdx="1" presStyleCnt="3"/>
      <dgm:spPr/>
    </dgm:pt>
    <dgm:pt modelId="{280DE637-8550-4813-A274-ED6FFB3CEFDF}" type="pres">
      <dgm:prSet presAssocID="{2F2929FC-C6A5-4CDC-AE8F-C713BA615B4C}" presName="dummy2a" presStyleCnt="0"/>
      <dgm:spPr/>
    </dgm:pt>
    <dgm:pt modelId="{E1410EE0-566D-4B2A-AAC3-7D29B4D4D758}" type="pres">
      <dgm:prSet presAssocID="{2F2929FC-C6A5-4CDC-AE8F-C713BA615B4C}" presName="dummy2b" presStyleCnt="0"/>
      <dgm:spPr/>
    </dgm:pt>
    <dgm:pt modelId="{39F1A77F-CFAF-4BA6-AF2B-02A3E6C2359E}" type="pres">
      <dgm:prSet presAssocID="{2F2929FC-C6A5-4CDC-AE8F-C713BA615B4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E06E65D-7A76-46BC-9EBF-6F8FB5540A01}" type="pres">
      <dgm:prSet presAssocID="{2F2929FC-C6A5-4CDC-AE8F-C713BA615B4C}" presName="wedge3" presStyleLbl="node1" presStyleIdx="2" presStyleCnt="3"/>
      <dgm:spPr/>
    </dgm:pt>
    <dgm:pt modelId="{68DC9681-126F-4EA8-A4FD-A0737F66C832}" type="pres">
      <dgm:prSet presAssocID="{2F2929FC-C6A5-4CDC-AE8F-C713BA615B4C}" presName="dummy3a" presStyleCnt="0"/>
      <dgm:spPr/>
    </dgm:pt>
    <dgm:pt modelId="{748FEF9B-BBB5-452C-855F-57519F879713}" type="pres">
      <dgm:prSet presAssocID="{2F2929FC-C6A5-4CDC-AE8F-C713BA615B4C}" presName="dummy3b" presStyleCnt="0"/>
      <dgm:spPr/>
    </dgm:pt>
    <dgm:pt modelId="{F29F70B3-3B69-470C-B0DC-73D9164F603B}" type="pres">
      <dgm:prSet presAssocID="{2F2929FC-C6A5-4CDC-AE8F-C713BA615B4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FAE88DC-CC27-4994-9E9B-E3CD60ADAE4F}" type="pres">
      <dgm:prSet presAssocID="{58A63101-67D5-4A61-BB3B-D8ABF0ED5B17}" presName="arrowWedge1" presStyleLbl="fgSibTrans2D1" presStyleIdx="0" presStyleCnt="3"/>
      <dgm:spPr/>
    </dgm:pt>
    <dgm:pt modelId="{9EB3D072-0442-41A8-8E32-D77A619B8034}" type="pres">
      <dgm:prSet presAssocID="{1A731232-8AFC-45C9-8A23-0844B3A46E59}" presName="arrowWedge2" presStyleLbl="fgSibTrans2D1" presStyleIdx="1" presStyleCnt="3" custLinFactNeighborY="272"/>
      <dgm:spPr/>
    </dgm:pt>
    <dgm:pt modelId="{69CC7EA4-B8B3-435C-9BB5-E16470D7FDAC}" type="pres">
      <dgm:prSet presAssocID="{90F4F8ED-F9F9-4023-AA8D-EEFB7F114C81}" presName="arrowWedge3" presStyleLbl="fgSibTrans2D1" presStyleIdx="2" presStyleCnt="3"/>
      <dgm:spPr/>
    </dgm:pt>
  </dgm:ptLst>
  <dgm:cxnLst>
    <dgm:cxn modelId="{689B3B04-6861-4EB9-A7C4-285A71981480}" type="presOf" srcId="{8188E752-4D5D-4269-B959-4A054031E196}" destId="{8015D1CD-8EDB-4D00-A01C-7914DFF583C1}" srcOrd="0" destOrd="0" presId="urn:microsoft.com/office/officeart/2005/8/layout/cycle8"/>
    <dgm:cxn modelId="{79575F0F-1339-42E8-BD4A-0305C8D56A9E}" srcId="{2F2929FC-C6A5-4CDC-AE8F-C713BA615B4C}" destId="{E1A9938F-2312-4D75-9B31-C0DE94319177}" srcOrd="2" destOrd="0" parTransId="{77C2A4C1-0B90-42CA-9A5B-6DEEBAB784F1}" sibTransId="{90F4F8ED-F9F9-4023-AA8D-EEFB7F114C81}"/>
    <dgm:cxn modelId="{7E395717-DBC7-457D-B493-F28A069D0B07}" srcId="{2F2929FC-C6A5-4CDC-AE8F-C713BA615B4C}" destId="{91DDDD1E-114C-42C1-9308-F3B92C5474B4}" srcOrd="0" destOrd="0" parTransId="{DCF86A9F-9FD1-4339-8409-4C44E19D832B}" sibTransId="{58A63101-67D5-4A61-BB3B-D8ABF0ED5B17}"/>
    <dgm:cxn modelId="{1343692A-96FC-4AF4-A812-9E47BE7DF9FD}" type="presOf" srcId="{E1A9938F-2312-4D75-9B31-C0DE94319177}" destId="{3E06E65D-7A76-46BC-9EBF-6F8FB5540A01}" srcOrd="0" destOrd="0" presId="urn:microsoft.com/office/officeart/2005/8/layout/cycle8"/>
    <dgm:cxn modelId="{BB4B3478-0527-47AF-9585-26A3DC1823BE}" type="presOf" srcId="{2F2929FC-C6A5-4CDC-AE8F-C713BA615B4C}" destId="{F2663871-0BAB-44D7-B1F8-65762EAB2DA4}" srcOrd="0" destOrd="0" presId="urn:microsoft.com/office/officeart/2005/8/layout/cycle8"/>
    <dgm:cxn modelId="{C2FB4783-C04C-411E-B20F-4F171CF7A2F2}" type="presOf" srcId="{91DDDD1E-114C-42C1-9308-F3B92C5474B4}" destId="{0FE2A696-6B0D-48B1-92B1-A578BF571DBB}" srcOrd="1" destOrd="0" presId="urn:microsoft.com/office/officeart/2005/8/layout/cycle8"/>
    <dgm:cxn modelId="{BDDF23AD-9452-4F57-AE52-D71D09BDF9C3}" srcId="{2F2929FC-C6A5-4CDC-AE8F-C713BA615B4C}" destId="{8188E752-4D5D-4269-B959-4A054031E196}" srcOrd="1" destOrd="0" parTransId="{ED121791-82E5-4252-B9A4-8E867BB671FF}" sibTransId="{1A731232-8AFC-45C9-8A23-0844B3A46E59}"/>
    <dgm:cxn modelId="{6CBD9FBD-4FDB-4688-909E-E1A20416D88A}" type="presOf" srcId="{8188E752-4D5D-4269-B959-4A054031E196}" destId="{39F1A77F-CFAF-4BA6-AF2B-02A3E6C2359E}" srcOrd="1" destOrd="0" presId="urn:microsoft.com/office/officeart/2005/8/layout/cycle8"/>
    <dgm:cxn modelId="{EFDE38D8-25E5-4555-B19C-4CE7A4D6D262}" type="presOf" srcId="{91DDDD1E-114C-42C1-9308-F3B92C5474B4}" destId="{FCDFD77B-3012-4581-A261-194416062BFA}" srcOrd="0" destOrd="0" presId="urn:microsoft.com/office/officeart/2005/8/layout/cycle8"/>
    <dgm:cxn modelId="{39A100F3-A097-4C3E-A74D-6802F8A95482}" type="presOf" srcId="{E1A9938F-2312-4D75-9B31-C0DE94319177}" destId="{F29F70B3-3B69-470C-B0DC-73D9164F603B}" srcOrd="1" destOrd="0" presId="urn:microsoft.com/office/officeart/2005/8/layout/cycle8"/>
    <dgm:cxn modelId="{68EF099E-6CB1-4D4A-83ED-F86863C12A93}" type="presParOf" srcId="{F2663871-0BAB-44D7-B1F8-65762EAB2DA4}" destId="{FCDFD77B-3012-4581-A261-194416062BFA}" srcOrd="0" destOrd="0" presId="urn:microsoft.com/office/officeart/2005/8/layout/cycle8"/>
    <dgm:cxn modelId="{EA2D9E28-9002-4A61-A0B0-B721427B7DBB}" type="presParOf" srcId="{F2663871-0BAB-44D7-B1F8-65762EAB2DA4}" destId="{5B6DDA5D-0AA4-4421-8DD5-DC329AA8592F}" srcOrd="1" destOrd="0" presId="urn:microsoft.com/office/officeart/2005/8/layout/cycle8"/>
    <dgm:cxn modelId="{364FBCFC-1350-498A-81A1-3E496612C24D}" type="presParOf" srcId="{F2663871-0BAB-44D7-B1F8-65762EAB2DA4}" destId="{23DE32F9-4314-48C4-A90F-EF5C87E85B1B}" srcOrd="2" destOrd="0" presId="urn:microsoft.com/office/officeart/2005/8/layout/cycle8"/>
    <dgm:cxn modelId="{4B02ADF7-B0BB-44BB-B11A-446401025254}" type="presParOf" srcId="{F2663871-0BAB-44D7-B1F8-65762EAB2DA4}" destId="{0FE2A696-6B0D-48B1-92B1-A578BF571DBB}" srcOrd="3" destOrd="0" presId="urn:microsoft.com/office/officeart/2005/8/layout/cycle8"/>
    <dgm:cxn modelId="{F1F1BFAF-35B0-4FAD-A425-9B7A6723384F}" type="presParOf" srcId="{F2663871-0BAB-44D7-B1F8-65762EAB2DA4}" destId="{8015D1CD-8EDB-4D00-A01C-7914DFF583C1}" srcOrd="4" destOrd="0" presId="urn:microsoft.com/office/officeart/2005/8/layout/cycle8"/>
    <dgm:cxn modelId="{84419BEB-944E-45AE-BAA0-66AC9A1B12B1}" type="presParOf" srcId="{F2663871-0BAB-44D7-B1F8-65762EAB2DA4}" destId="{280DE637-8550-4813-A274-ED6FFB3CEFDF}" srcOrd="5" destOrd="0" presId="urn:microsoft.com/office/officeart/2005/8/layout/cycle8"/>
    <dgm:cxn modelId="{F34C27D8-57AA-462E-8B61-FBAF1FF4649E}" type="presParOf" srcId="{F2663871-0BAB-44D7-B1F8-65762EAB2DA4}" destId="{E1410EE0-566D-4B2A-AAC3-7D29B4D4D758}" srcOrd="6" destOrd="0" presId="urn:microsoft.com/office/officeart/2005/8/layout/cycle8"/>
    <dgm:cxn modelId="{9C4CBBD9-55D5-414C-9C89-EF2F72833117}" type="presParOf" srcId="{F2663871-0BAB-44D7-B1F8-65762EAB2DA4}" destId="{39F1A77F-CFAF-4BA6-AF2B-02A3E6C2359E}" srcOrd="7" destOrd="0" presId="urn:microsoft.com/office/officeart/2005/8/layout/cycle8"/>
    <dgm:cxn modelId="{70A62FF4-A8B0-458B-82CA-D3D4D88BDD2D}" type="presParOf" srcId="{F2663871-0BAB-44D7-B1F8-65762EAB2DA4}" destId="{3E06E65D-7A76-46BC-9EBF-6F8FB5540A01}" srcOrd="8" destOrd="0" presId="urn:microsoft.com/office/officeart/2005/8/layout/cycle8"/>
    <dgm:cxn modelId="{521D3D71-4551-4568-8F6B-7A757B727638}" type="presParOf" srcId="{F2663871-0BAB-44D7-B1F8-65762EAB2DA4}" destId="{68DC9681-126F-4EA8-A4FD-A0737F66C832}" srcOrd="9" destOrd="0" presId="urn:microsoft.com/office/officeart/2005/8/layout/cycle8"/>
    <dgm:cxn modelId="{1BB73B75-B17B-40A9-AF77-F845817F746B}" type="presParOf" srcId="{F2663871-0BAB-44D7-B1F8-65762EAB2DA4}" destId="{748FEF9B-BBB5-452C-855F-57519F879713}" srcOrd="10" destOrd="0" presId="urn:microsoft.com/office/officeart/2005/8/layout/cycle8"/>
    <dgm:cxn modelId="{E9266AE5-3CBB-4420-BDED-26C4BFC047C6}" type="presParOf" srcId="{F2663871-0BAB-44D7-B1F8-65762EAB2DA4}" destId="{F29F70B3-3B69-470C-B0DC-73D9164F603B}" srcOrd="11" destOrd="0" presId="urn:microsoft.com/office/officeart/2005/8/layout/cycle8"/>
    <dgm:cxn modelId="{8F6D38CB-B3B4-4401-BBC2-960E81925D32}" type="presParOf" srcId="{F2663871-0BAB-44D7-B1F8-65762EAB2DA4}" destId="{CFAE88DC-CC27-4994-9E9B-E3CD60ADAE4F}" srcOrd="12" destOrd="0" presId="urn:microsoft.com/office/officeart/2005/8/layout/cycle8"/>
    <dgm:cxn modelId="{060473AD-4D77-467F-AC31-97CFA988E4BF}" type="presParOf" srcId="{F2663871-0BAB-44D7-B1F8-65762EAB2DA4}" destId="{9EB3D072-0442-41A8-8E32-D77A619B8034}" srcOrd="13" destOrd="0" presId="urn:microsoft.com/office/officeart/2005/8/layout/cycle8"/>
    <dgm:cxn modelId="{B76547D4-79F6-4F47-B918-7D1DB0DC79E3}" type="presParOf" srcId="{F2663871-0BAB-44D7-B1F8-65762EAB2DA4}" destId="{69CC7EA4-B8B3-435C-9BB5-E16470D7FDA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FD77B-3012-4581-A261-194416062BFA}">
      <dsp:nvSpPr>
        <dsp:cNvPr id="0" name=""/>
        <dsp:cNvSpPr/>
      </dsp:nvSpPr>
      <dsp:spPr>
        <a:xfrm>
          <a:off x="430657" y="263010"/>
          <a:ext cx="3398906" cy="339890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도전</a:t>
          </a:r>
        </a:p>
      </dsp:txBody>
      <dsp:txXfrm>
        <a:off x="2221962" y="983255"/>
        <a:ext cx="1213895" cy="1011579"/>
      </dsp:txXfrm>
    </dsp:sp>
    <dsp:sp modelId="{8015D1CD-8EDB-4D00-A01C-7914DFF583C1}">
      <dsp:nvSpPr>
        <dsp:cNvPr id="0" name=""/>
        <dsp:cNvSpPr/>
      </dsp:nvSpPr>
      <dsp:spPr>
        <a:xfrm>
          <a:off x="360656" y="384400"/>
          <a:ext cx="3398906" cy="339890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경험</a:t>
          </a:r>
        </a:p>
      </dsp:txBody>
      <dsp:txXfrm>
        <a:off x="1169919" y="2589642"/>
        <a:ext cx="1820842" cy="890189"/>
      </dsp:txXfrm>
    </dsp:sp>
    <dsp:sp modelId="{3E06E65D-7A76-46BC-9EBF-6F8FB5540A01}">
      <dsp:nvSpPr>
        <dsp:cNvPr id="0" name=""/>
        <dsp:cNvSpPr/>
      </dsp:nvSpPr>
      <dsp:spPr>
        <a:xfrm>
          <a:off x="290655" y="263010"/>
          <a:ext cx="3398906" cy="339890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호기심</a:t>
          </a:r>
        </a:p>
      </dsp:txBody>
      <dsp:txXfrm>
        <a:off x="684361" y="983255"/>
        <a:ext cx="1213895" cy="1011579"/>
      </dsp:txXfrm>
    </dsp:sp>
    <dsp:sp modelId="{CFAE88DC-CC27-4994-9E9B-E3CD60ADAE4F}">
      <dsp:nvSpPr>
        <dsp:cNvPr id="0" name=""/>
        <dsp:cNvSpPr/>
      </dsp:nvSpPr>
      <dsp:spPr>
        <a:xfrm>
          <a:off x="220529" y="52602"/>
          <a:ext cx="3819723" cy="381972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3D072-0442-41A8-8E32-D77A619B8034}">
      <dsp:nvSpPr>
        <dsp:cNvPr id="0" name=""/>
        <dsp:cNvSpPr/>
      </dsp:nvSpPr>
      <dsp:spPr>
        <a:xfrm>
          <a:off x="150247" y="184166"/>
          <a:ext cx="3819723" cy="381972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C7EA4-B8B3-435C-9BB5-E16470D7FDAC}">
      <dsp:nvSpPr>
        <dsp:cNvPr id="0" name=""/>
        <dsp:cNvSpPr/>
      </dsp:nvSpPr>
      <dsp:spPr>
        <a:xfrm>
          <a:off x="79966" y="52602"/>
          <a:ext cx="3819723" cy="381972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D9D34-DC1C-4EB0-A7B9-1B56C60755E4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74CFE-76EF-499D-9844-4402F0989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8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351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0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0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21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01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011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도전하는 개발자 </a:t>
            </a:r>
            <a:r>
              <a:rPr lang="ko-KR" altLang="en-US" dirty="0" err="1"/>
              <a:t>여익수입니다</a:t>
            </a:r>
            <a:r>
              <a:rPr lang="en-US" altLang="ko-KR" dirty="0"/>
              <a:t>. </a:t>
            </a:r>
            <a:r>
              <a:rPr lang="ko-KR" altLang="en-US" dirty="0"/>
              <a:t>먼저 저에 대해 간단히 소개를 드리자면 아마 </a:t>
            </a:r>
            <a:r>
              <a:rPr lang="en-US" altLang="ko-KR" dirty="0"/>
              <a:t>3</a:t>
            </a:r>
            <a:r>
              <a:rPr lang="ko-KR" altLang="en-US" dirty="0"/>
              <a:t>개의 키워드로 표현할 수 있을 것 같은데요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호기심</a:t>
            </a:r>
            <a:r>
              <a:rPr lang="en-US" altLang="ko-KR" dirty="0"/>
              <a:t>,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경험입니다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4CFE-76EF-499D-9844-4402F09891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2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16E99-198C-4936-BCAB-EDECE4208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30A191-1BE3-4F5B-813F-BBB2B17D5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7CF96-7724-4D91-A086-65FC4828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D403A-A72B-47F8-97DB-4101F261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C3E6A-0A9E-40D4-B787-530AEF8C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3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21F21-897B-4938-8716-D0B05113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B820CE-6BA4-46DC-8BB3-A7E717794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FCB7B-58CA-42D4-8505-CF515F78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DA711-5B99-43C9-9864-936DC4DF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9BCC0-FCAC-43B4-9EC7-CBD5793B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7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77D16F-00ED-4F4A-AF59-C27A362BE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6926C0-4012-4A00-A71B-DD578004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B2249-E0A6-4592-9AF8-7052D58F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63B57-5B7B-4D2C-A85B-364E1CDA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803EC-207F-4BAF-A3CA-F10556BF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9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8E3E2-E80F-4CA2-8512-26FC580B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720DD-88E6-46CF-8F74-60922174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B07D9-C51F-4F23-BC1F-9F89385B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D4459-5C16-4646-833B-EF6339A2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A3DD8-3F05-45B8-9230-68ECB16B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8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CF564-59C3-47E0-A5C2-8BDEE180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6B41E-5209-42E6-ACEB-6FECDB1F8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A3E0E9-0524-458E-9D46-B40E23B3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B86A7-BBB0-41B5-A8C9-09BACBF1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0AF1B-3A05-48E2-9D4E-5BF5A1B0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0555D-8D4E-46F6-AF1C-E85A71C5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FA2BF-E9B1-4190-BBE4-C67A8D9A7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73CB27-3686-4C59-BA39-A7C48F5E6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F4736-B996-4C47-B895-252D339F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4C9A34-FB2D-44D6-BDB0-74C8A49D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CF3D9A-BA08-48C2-9797-3A0E1EBA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1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C677-D1C0-4C72-AD4F-E04F958D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D9293-62E5-4850-86BB-73906FA71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5BDED-0301-411D-9660-DC2899352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5FC2A5-7D32-489C-B8E3-D29B240CD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D7D3B5-10A4-43C9-ADE5-661D3F389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DDD31F-5DED-46E6-B6E4-55F62122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B8ECA3-B646-4D3A-8B98-A076FEC6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4B95AF-2E09-499A-83EA-726EA6A2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5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0E666-191D-407A-B887-55E29008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BB7D8E-7DD1-487F-9482-B4511A80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54C7C7-6F68-4EA6-9A0F-209CCDA5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3D1E0B-F2DF-49AA-8436-7725423E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3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57B73A-74AF-4CA1-BE23-E5BDBD92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53D197-D8FB-42A9-B20F-F830B305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DB804-EFC3-4530-9FEA-F526ABF8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8D486-32EF-447B-B74B-191F5128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52052-4A8A-4030-AC88-DA627DCC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64F059-DBDA-4450-86D9-255046049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82E4F-9FB9-43EE-ACA3-CB04F643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B918C-6A08-43EF-BC99-79945884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1F718-F088-4DB3-9340-B6193953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8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DE12F-C005-4E42-825F-996D869E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2D7EE5-4E3E-49AE-9F7D-1438587FA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944428-CC72-4604-B92F-14B7E30AF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11A42-3E21-4A2A-ACF9-7127C48B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A839A-5B65-4972-BE44-6C25D4F8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8B9D3-82E7-4055-88DE-41CAD925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19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65E5E5-7CA6-4052-8AF3-2B07492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5623C-A6AD-49E7-B232-05D205B47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8C9D2-F0F3-45BA-B53C-C4BD77505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5A990-805D-46AE-A6F1-F0F5FB404A8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13818-BE25-4171-90C9-5E19A4A3C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CE22C-BA04-4F4E-8DA7-933B902FA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ADC80-7346-4040-AF02-AD0C5D090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9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krdev.yeo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9.jp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1FF488-2542-F1B3-46FB-87204FE293F6}"/>
              </a:ext>
            </a:extLst>
          </p:cNvPr>
          <p:cNvSpPr/>
          <p:nvPr/>
        </p:nvSpPr>
        <p:spPr>
          <a:xfrm>
            <a:off x="8853779" y="0"/>
            <a:ext cx="3338221" cy="69453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1DF8A8-A217-4FAA-9359-6737BACC5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832" y="1470974"/>
            <a:ext cx="9144000" cy="1722744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도전에서 경험하는</a:t>
            </a:r>
            <a:br>
              <a:rPr lang="en-US" altLang="ko-KR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개발자</a:t>
            </a:r>
            <a:r>
              <a:rPr lang="en-US" altLang="ko-KR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여익수</a:t>
            </a:r>
            <a:r>
              <a:rPr lang="en-US" altLang="ko-KR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7D3012-8C60-40DE-AE1C-D1919E10C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7009" y="5149077"/>
            <a:ext cx="2968107" cy="148520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b="1" dirty="0">
                <a:solidFill>
                  <a:schemeClr val="bg1"/>
                </a:solidFill>
                <a:latin typeface="Calibri" panose="020F0502020204030204" pitchFamily="34" charset="0"/>
                <a:ea typeface="HY견명조" panose="02030600000101010101" pitchFamily="18" charset="-127"/>
                <a:cs typeface="Calibri" panose="020F0502020204030204" pitchFamily="34" charset="0"/>
              </a:rPr>
              <a:t>Contact </a:t>
            </a:r>
          </a:p>
          <a:p>
            <a:pPr algn="l"/>
            <a:r>
              <a:rPr lang="en-US" altLang="ko-KR" sz="1800" u="sng" dirty="0">
                <a:solidFill>
                  <a:schemeClr val="bg1"/>
                </a:solidFill>
                <a:latin typeface="Calibri" panose="020F0502020204030204" pitchFamily="34" charset="0"/>
                <a:ea typeface="HY견명조" panose="02030600000101010101" pitchFamily="18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krdev.yeo@gmail.com</a:t>
            </a:r>
            <a:endParaRPr lang="en-US" altLang="ko-KR" sz="1800" u="sng" dirty="0">
              <a:solidFill>
                <a:schemeClr val="bg1"/>
              </a:solidFill>
              <a:latin typeface="Calibri" panose="020F0502020204030204" pitchFamily="34" charset="0"/>
              <a:ea typeface="HY견명조" panose="02030600000101010101" pitchFamily="18" charset="-127"/>
              <a:cs typeface="Calibri" panose="020F0502020204030204" pitchFamily="34" charset="0"/>
            </a:endParaRPr>
          </a:p>
          <a:p>
            <a:pPr algn="l"/>
            <a:r>
              <a:rPr lang="en-US" altLang="ko-KR" sz="1800" u="sng" dirty="0">
                <a:solidFill>
                  <a:schemeClr val="bg1"/>
                </a:solidFill>
                <a:latin typeface="Calibri" panose="020F0502020204030204" pitchFamily="34" charset="0"/>
                <a:ea typeface="HY견명조" panose="02030600000101010101" pitchFamily="18" charset="-127"/>
                <a:cs typeface="Calibri" panose="020F0502020204030204" pitchFamily="34" charset="0"/>
              </a:rPr>
              <a:t>github.com/</a:t>
            </a:r>
            <a:r>
              <a:rPr lang="en-US" altLang="ko-KR" sz="1800" u="sng" dirty="0" err="1">
                <a:solidFill>
                  <a:schemeClr val="bg1"/>
                </a:solidFill>
                <a:latin typeface="Calibri" panose="020F0502020204030204" pitchFamily="34" charset="0"/>
                <a:ea typeface="HY견명조" panose="02030600000101010101" pitchFamily="18" charset="-127"/>
                <a:cs typeface="Calibri" panose="020F0502020204030204" pitchFamily="34" charset="0"/>
              </a:rPr>
              <a:t>yeoiksu</a:t>
            </a:r>
            <a:endParaRPr lang="en-US" altLang="ko-KR" sz="1800" u="sng" dirty="0">
              <a:solidFill>
                <a:schemeClr val="bg1"/>
              </a:solidFill>
              <a:latin typeface="Calibri" panose="020F0502020204030204" pitchFamily="34" charset="0"/>
              <a:ea typeface="HY견명조" panose="02030600000101010101" pitchFamily="18" charset="-127"/>
              <a:cs typeface="Calibri" panose="020F0502020204030204" pitchFamily="34" charset="0"/>
            </a:endParaRPr>
          </a:p>
          <a:p>
            <a:pPr algn="l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ea typeface="HY견명조" panose="02030600000101010101" pitchFamily="18" charset="-127"/>
                <a:cs typeface="Calibri" panose="020F0502020204030204" pitchFamily="34" charset="0"/>
              </a:rPr>
              <a:t>010-7572-0730</a:t>
            </a:r>
          </a:p>
          <a:p>
            <a:pPr algn="l"/>
            <a:endParaRPr lang="ko-KR" altLang="en-US" sz="1800" dirty="0">
              <a:solidFill>
                <a:schemeClr val="bg1"/>
              </a:solidFill>
              <a:latin typeface="Calibri" panose="020F0502020204030204" pitchFamily="34" charset="0"/>
              <a:ea typeface="HY견명조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89009476-A465-E422-E45F-70AD6BB62664}"/>
              </a:ext>
            </a:extLst>
          </p:cNvPr>
          <p:cNvSpPr txBox="1"/>
          <p:nvPr/>
        </p:nvSpPr>
        <p:spPr>
          <a:xfrm>
            <a:off x="618344" y="563934"/>
            <a:ext cx="80581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YEO IKSU PORTFOLIO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1004">
            <a:extLst>
              <a:ext uri="{FF2B5EF4-FFF2-40B4-BE49-F238E27FC236}">
                <a16:creationId xmlns:a16="http://schemas.microsoft.com/office/drawing/2014/main" id="{E2D1F410-8AAC-7582-098B-01687B05D0FC}"/>
              </a:ext>
            </a:extLst>
          </p:cNvPr>
          <p:cNvGrpSpPr/>
          <p:nvPr/>
        </p:nvGrpSpPr>
        <p:grpSpPr>
          <a:xfrm>
            <a:off x="660219" y="939795"/>
            <a:ext cx="7448084" cy="45719"/>
            <a:chOff x="1005257" y="771262"/>
            <a:chExt cx="10672665" cy="37135"/>
          </a:xfrm>
          <a:noFill/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49B34891-C697-C6B9-AC9E-B5392EDA9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  <a:grpFill/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B9FB8970-3F2E-16AF-9CC4-11B89EF604D5}"/>
              </a:ext>
            </a:extLst>
          </p:cNvPr>
          <p:cNvGrpSpPr/>
          <p:nvPr/>
        </p:nvGrpSpPr>
        <p:grpSpPr>
          <a:xfrm>
            <a:off x="660219" y="552488"/>
            <a:ext cx="7448084" cy="45719"/>
            <a:chOff x="1005257" y="771262"/>
            <a:chExt cx="10672665" cy="37135"/>
          </a:xfrm>
          <a:noFill/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A8560FB3-3146-A262-F595-5B1CEEDB4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  <a:grpFill/>
          </p:spPr>
        </p:pic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11E44C11-8415-FF4F-8188-28BC12FC65AE}"/>
              </a:ext>
            </a:extLst>
          </p:cNvPr>
          <p:cNvGrpSpPr/>
          <p:nvPr/>
        </p:nvGrpSpPr>
        <p:grpSpPr>
          <a:xfrm>
            <a:off x="10303999" y="-384637"/>
            <a:ext cx="2171956" cy="2093765"/>
            <a:chOff x="16523824" y="-184757"/>
            <a:chExt cx="2171956" cy="2093765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8FBAB340-7B80-4462-3FDF-65D4977C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260000">
              <a:off x="16523824" y="-184757"/>
              <a:ext cx="2171956" cy="2093765"/>
            </a:xfrm>
            <a:prstGeom prst="rect">
              <a:avLst/>
            </a:prstGeom>
          </p:spPr>
        </p:pic>
      </p:grp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D7F01E09-86B8-9702-0AFD-8B8F1938DAF9}"/>
              </a:ext>
            </a:extLst>
          </p:cNvPr>
          <p:cNvGrpSpPr/>
          <p:nvPr/>
        </p:nvGrpSpPr>
        <p:grpSpPr>
          <a:xfrm>
            <a:off x="6987472" y="4796551"/>
            <a:ext cx="1470419" cy="1508961"/>
            <a:chOff x="9470708" y="7019763"/>
            <a:chExt cx="2171956" cy="2093765"/>
          </a:xfrm>
        </p:grpSpPr>
        <p:pic>
          <p:nvPicPr>
            <p:cNvPr id="17" name="Object 3">
              <a:extLst>
                <a:ext uri="{FF2B5EF4-FFF2-40B4-BE49-F238E27FC236}">
                  <a16:creationId xmlns:a16="http://schemas.microsoft.com/office/drawing/2014/main" id="{8318B1CB-8F4D-A259-1371-2BE84666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660000">
              <a:off x="9470708" y="7019763"/>
              <a:ext cx="2171956" cy="2093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264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28DC08F-EEA3-44C6-BF64-FE6D80ADBB0C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04. </a:t>
            </a:r>
            <a:r>
              <a:rPr lang="ko-KR" altLang="en-US" sz="1600" b="1" dirty="0">
                <a:solidFill>
                  <a:srgbClr val="0070C0"/>
                </a:solidFill>
              </a:rPr>
              <a:t>입사 후 계획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5EBC2AA-69E6-CEBF-DDAD-74FAE7A76024}"/>
              </a:ext>
            </a:extLst>
          </p:cNvPr>
          <p:cNvGrpSpPr/>
          <p:nvPr/>
        </p:nvGrpSpPr>
        <p:grpSpPr>
          <a:xfrm>
            <a:off x="0" y="3784410"/>
            <a:ext cx="12190476" cy="3072733"/>
            <a:chOff x="0" y="5676615"/>
            <a:chExt cx="18285714" cy="4609099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6CEF9E1-2B0E-9387-E23D-EBDD82C9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CD7A4DCF-B334-8FE8-CBDE-51CD243D8F28}"/>
              </a:ext>
            </a:extLst>
          </p:cNvPr>
          <p:cNvGrpSpPr/>
          <p:nvPr/>
        </p:nvGrpSpPr>
        <p:grpSpPr>
          <a:xfrm>
            <a:off x="1742250" y="1787722"/>
            <a:ext cx="2675469" cy="4447199"/>
            <a:chOff x="2613375" y="2681583"/>
            <a:chExt cx="4013203" cy="6670798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E5298AE7-1AB4-EF1D-3216-8BA7D3E3E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6" name="Object 17">
            <a:extLst>
              <a:ext uri="{FF2B5EF4-FFF2-40B4-BE49-F238E27FC236}">
                <a16:creationId xmlns:a16="http://schemas.microsoft.com/office/drawing/2014/main" id="{8C027DFE-C87D-3499-E1CD-554B27F62291}"/>
              </a:ext>
            </a:extLst>
          </p:cNvPr>
          <p:cNvSpPr txBox="1"/>
          <p:nvPr/>
        </p:nvSpPr>
        <p:spPr>
          <a:xfrm>
            <a:off x="1626550" y="2731816"/>
            <a:ext cx="290686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나눔스퀘어 Bold" panose="020B0600000101010101" pitchFamily="50" charset="-127"/>
                <a:cs typeface="Pretendard" pitchFamily="34" charset="0"/>
              </a:rPr>
              <a:t>1. AWS </a:t>
            </a:r>
            <a:r>
              <a:rPr lang="ko-KR" altLang="en-US" sz="1600" dirty="0">
                <a:solidFill>
                  <a:srgbClr val="FFFFFF"/>
                </a:solidFill>
                <a:latin typeface="나눔스퀘어 Bold" panose="020B0600000101010101" pitchFamily="50" charset="-127"/>
                <a:cs typeface="Pretendard" pitchFamily="34" charset="0"/>
              </a:rPr>
              <a:t>취득</a:t>
            </a:r>
            <a:endParaRPr lang="en-US" sz="1200" dirty="0"/>
          </a:p>
        </p:txBody>
      </p:sp>
      <p:grpSp>
        <p:nvGrpSpPr>
          <p:cNvPr id="7" name="그룹 1005">
            <a:extLst>
              <a:ext uri="{FF2B5EF4-FFF2-40B4-BE49-F238E27FC236}">
                <a16:creationId xmlns:a16="http://schemas.microsoft.com/office/drawing/2014/main" id="{CFEC87F8-1DA6-5804-0493-9025AA68C6AD}"/>
              </a:ext>
            </a:extLst>
          </p:cNvPr>
          <p:cNvGrpSpPr/>
          <p:nvPr/>
        </p:nvGrpSpPr>
        <p:grpSpPr>
          <a:xfrm>
            <a:off x="4757504" y="1787722"/>
            <a:ext cx="2675469" cy="4447199"/>
            <a:chOff x="7136256" y="2681583"/>
            <a:chExt cx="4013203" cy="6670798"/>
          </a:xfrm>
        </p:grpSpPr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1592C671-C302-82D6-31F0-E173D891D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9" name="Object 21">
            <a:extLst>
              <a:ext uri="{FF2B5EF4-FFF2-40B4-BE49-F238E27FC236}">
                <a16:creationId xmlns:a16="http://schemas.microsoft.com/office/drawing/2014/main" id="{10B49CC9-1E02-7B17-DFD4-7DF8D0E75625}"/>
              </a:ext>
            </a:extLst>
          </p:cNvPr>
          <p:cNvSpPr txBox="1"/>
          <p:nvPr/>
        </p:nvSpPr>
        <p:spPr>
          <a:xfrm>
            <a:off x="4641802" y="2731816"/>
            <a:ext cx="290686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2. </a:t>
            </a:r>
            <a:r>
              <a:rPr lang="ko-KR" altLang="en-US" sz="16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정보처리자격증 취득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42204FA1-45D6-F163-4146-A90185C3F0D4}"/>
              </a:ext>
            </a:extLst>
          </p:cNvPr>
          <p:cNvGrpSpPr/>
          <p:nvPr/>
        </p:nvGrpSpPr>
        <p:grpSpPr>
          <a:xfrm>
            <a:off x="7777069" y="1787722"/>
            <a:ext cx="2675469" cy="4447199"/>
            <a:chOff x="11665603" y="2681583"/>
            <a:chExt cx="4013203" cy="6670798"/>
          </a:xfrm>
        </p:grpSpPr>
        <p:pic>
          <p:nvPicPr>
            <p:cNvPr id="11" name="Object 22">
              <a:extLst>
                <a:ext uri="{FF2B5EF4-FFF2-40B4-BE49-F238E27FC236}">
                  <a16:creationId xmlns:a16="http://schemas.microsoft.com/office/drawing/2014/main" id="{1726C742-29D7-7282-7B55-52FFBAF83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5603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12" name="Object 25">
            <a:extLst>
              <a:ext uri="{FF2B5EF4-FFF2-40B4-BE49-F238E27FC236}">
                <a16:creationId xmlns:a16="http://schemas.microsoft.com/office/drawing/2014/main" id="{BDBA2C3A-73F9-602A-F88D-4768ACFA1CDD}"/>
              </a:ext>
            </a:extLst>
          </p:cNvPr>
          <p:cNvSpPr txBox="1"/>
          <p:nvPr/>
        </p:nvSpPr>
        <p:spPr>
          <a:xfrm>
            <a:off x="7669998" y="2731816"/>
            <a:ext cx="290686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나눔스퀘어 Bold" panose="020B0600000101010101" pitchFamily="50" charset="-127"/>
                <a:cs typeface="Pretendard" pitchFamily="34" charset="0"/>
              </a:rPr>
              <a:t>3. Typescript </a:t>
            </a:r>
            <a:r>
              <a:rPr lang="ko-KR" altLang="en-US" sz="1600" dirty="0">
                <a:solidFill>
                  <a:srgbClr val="FFFFFF"/>
                </a:solidFill>
                <a:latin typeface="나눔스퀘어 Bold" panose="020B0600000101010101" pitchFamily="50" charset="-127"/>
                <a:cs typeface="Pretendard" pitchFamily="34" charset="0"/>
              </a:rPr>
              <a:t>내재화</a:t>
            </a:r>
            <a:endParaRPr lang="en-US" sz="1200" dirty="0"/>
          </a:p>
        </p:txBody>
      </p: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D173BB2D-51E5-B442-9D7B-7774224A1FB5}"/>
              </a:ext>
            </a:extLst>
          </p:cNvPr>
          <p:cNvGrpSpPr/>
          <p:nvPr/>
        </p:nvGrpSpPr>
        <p:grpSpPr>
          <a:xfrm>
            <a:off x="4757504" y="3258091"/>
            <a:ext cx="2675469" cy="1284223"/>
            <a:chOff x="7136256" y="4887135"/>
            <a:chExt cx="4013203" cy="1926335"/>
          </a:xfrm>
        </p:grpSpPr>
        <p:pic>
          <p:nvPicPr>
            <p:cNvPr id="15" name="Object 26">
              <a:extLst>
                <a:ext uri="{FF2B5EF4-FFF2-40B4-BE49-F238E27FC236}">
                  <a16:creationId xmlns:a16="http://schemas.microsoft.com/office/drawing/2014/main" id="{600378D5-9DAB-E1D2-895C-D6B33B28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6256" y="4887135"/>
              <a:ext cx="4013203" cy="1926335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28C296C8-3611-E206-8124-937E405A8A54}"/>
              </a:ext>
            </a:extLst>
          </p:cNvPr>
          <p:cNvGrpSpPr/>
          <p:nvPr/>
        </p:nvGrpSpPr>
        <p:grpSpPr>
          <a:xfrm>
            <a:off x="1742250" y="3258091"/>
            <a:ext cx="2675469" cy="1284223"/>
            <a:chOff x="2613375" y="4887135"/>
            <a:chExt cx="4013203" cy="1926335"/>
          </a:xfrm>
        </p:grpSpPr>
        <p:pic>
          <p:nvPicPr>
            <p:cNvPr id="17" name="Object 29">
              <a:extLst>
                <a:ext uri="{FF2B5EF4-FFF2-40B4-BE49-F238E27FC236}">
                  <a16:creationId xmlns:a16="http://schemas.microsoft.com/office/drawing/2014/main" id="{D4776AF9-D9D5-45AF-BB45-3BFA3615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3375" y="4887135"/>
              <a:ext cx="4013203" cy="1926335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31C03723-CCC4-65C2-70A0-DC9C98EA43FF}"/>
              </a:ext>
            </a:extLst>
          </p:cNvPr>
          <p:cNvGrpSpPr/>
          <p:nvPr/>
        </p:nvGrpSpPr>
        <p:grpSpPr>
          <a:xfrm>
            <a:off x="7777069" y="3258091"/>
            <a:ext cx="2675469" cy="1284223"/>
            <a:chOff x="11665603" y="4887135"/>
            <a:chExt cx="4013203" cy="1926335"/>
          </a:xfrm>
        </p:grpSpPr>
        <p:pic>
          <p:nvPicPr>
            <p:cNvPr id="19" name="Object 32">
              <a:extLst>
                <a:ext uri="{FF2B5EF4-FFF2-40B4-BE49-F238E27FC236}">
                  <a16:creationId xmlns:a16="http://schemas.microsoft.com/office/drawing/2014/main" id="{1F043904-5F41-6385-3D9E-8DD09574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5603" y="4887135"/>
              <a:ext cx="4013203" cy="1926335"/>
            </a:xfrm>
            <a:prstGeom prst="rect">
              <a:avLst/>
            </a:prstGeom>
          </p:spPr>
        </p:pic>
      </p:grpSp>
      <p:sp>
        <p:nvSpPr>
          <p:cNvPr id="20" name="Object 35">
            <a:extLst>
              <a:ext uri="{FF2B5EF4-FFF2-40B4-BE49-F238E27FC236}">
                <a16:creationId xmlns:a16="http://schemas.microsoft.com/office/drawing/2014/main" id="{90530E02-FE6E-0D02-0109-43ABA0484F47}"/>
              </a:ext>
            </a:extLst>
          </p:cNvPr>
          <p:cNvSpPr txBox="1"/>
          <p:nvPr/>
        </p:nvSpPr>
        <p:spPr>
          <a:xfrm>
            <a:off x="1323970" y="4784279"/>
            <a:ext cx="3512030" cy="7076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33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ㅇㅇㅇ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 이렇게 공부하고 있으며</a:t>
            </a:r>
            <a:endParaRPr lang="en-US" altLang="ko-KR" sz="1333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" pitchFamily="34" charset="0"/>
            </a:endParaRPr>
          </a:p>
          <a:p>
            <a:pPr algn="ctr"/>
            <a:r>
              <a:rPr lang="ko-KR" altLang="en-US" sz="1333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ㅇㅇㅇ까지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 취득하여</a:t>
            </a:r>
            <a:endParaRPr lang="en-US" altLang="ko-KR" sz="1333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" pitchFamily="34" charset="0"/>
            </a:endParaRPr>
          </a:p>
          <a:p>
            <a:pPr algn="ctr"/>
            <a:r>
              <a:rPr lang="ko-KR" altLang="en-US" sz="1333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ㅇㅇㅇㅇ에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 기여하겠습니다</a:t>
            </a:r>
            <a:r>
              <a:rPr lang="en-US" altLang="ko-KR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.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Object 36">
            <a:extLst>
              <a:ext uri="{FF2B5EF4-FFF2-40B4-BE49-F238E27FC236}">
                <a16:creationId xmlns:a16="http://schemas.microsoft.com/office/drawing/2014/main" id="{D74C58E8-026E-3F18-840C-C23D2842E3CE}"/>
              </a:ext>
            </a:extLst>
          </p:cNvPr>
          <p:cNvSpPr txBox="1"/>
          <p:nvPr/>
        </p:nvSpPr>
        <p:spPr>
          <a:xfrm>
            <a:off x="7651066" y="4784280"/>
            <a:ext cx="2675469" cy="7076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33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토이프로젝트로</a:t>
            </a:r>
            <a:r>
              <a:rPr lang="en-US" altLang="ko-KR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 TS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로 </a:t>
            </a:r>
            <a:r>
              <a:rPr lang="en-US" altLang="ko-KR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REACT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를 활용하여 </a:t>
            </a:r>
            <a:r>
              <a:rPr lang="ko-KR" altLang="en-US" sz="1333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ㅇㅇㅇ를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 구현해볼 생각입니다</a:t>
            </a:r>
            <a:r>
              <a:rPr lang="en-US" altLang="ko-KR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.~~~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Object 37">
            <a:extLst>
              <a:ext uri="{FF2B5EF4-FFF2-40B4-BE49-F238E27FC236}">
                <a16:creationId xmlns:a16="http://schemas.microsoft.com/office/drawing/2014/main" id="{9A740427-4D32-8E26-B4FA-851499CD489A}"/>
              </a:ext>
            </a:extLst>
          </p:cNvPr>
          <p:cNvSpPr txBox="1"/>
          <p:nvPr/>
        </p:nvSpPr>
        <p:spPr>
          <a:xfrm>
            <a:off x="4646120" y="4886872"/>
            <a:ext cx="2786853" cy="7076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컴퓨터 과학에 대한 전반적인 지식을 쌓고 </a:t>
            </a:r>
            <a:r>
              <a:rPr lang="en-US" altLang="ko-KR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8</a:t>
            </a:r>
            <a:r>
              <a:rPr lang="ko-KR" altLang="en-US" sz="1333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월달에</a:t>
            </a:r>
            <a:r>
              <a:rPr lang="ko-KR" altLang="en-US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 취득하겠습니다</a:t>
            </a:r>
            <a:r>
              <a:rPr lang="en-US" altLang="ko-KR" sz="1333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" pitchFamily="34" charset="0"/>
              </a:rPr>
              <a:t>.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28D03094-D34C-13D7-9AD9-B377A68EEA15}"/>
              </a:ext>
            </a:extLst>
          </p:cNvPr>
          <p:cNvGrpSpPr/>
          <p:nvPr/>
        </p:nvGrpSpPr>
        <p:grpSpPr>
          <a:xfrm>
            <a:off x="2767881" y="1986493"/>
            <a:ext cx="624207" cy="624207"/>
            <a:chOff x="4151821" y="2979739"/>
            <a:chExt cx="936311" cy="936311"/>
          </a:xfrm>
        </p:grpSpPr>
        <p:pic>
          <p:nvPicPr>
            <p:cNvPr id="24" name="Object 38">
              <a:extLst>
                <a:ext uri="{FF2B5EF4-FFF2-40B4-BE49-F238E27FC236}">
                  <a16:creationId xmlns:a16="http://schemas.microsoft.com/office/drawing/2014/main" id="{B4579938-1790-5306-336F-1839CC14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1821" y="2979739"/>
              <a:ext cx="936311" cy="936311"/>
            </a:xfrm>
            <a:prstGeom prst="rect">
              <a:avLst/>
            </a:prstGeom>
          </p:spPr>
        </p:pic>
      </p:grpSp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2C0BFE6B-564D-53AE-2337-A756DD91CAFE}"/>
              </a:ext>
            </a:extLst>
          </p:cNvPr>
          <p:cNvGrpSpPr/>
          <p:nvPr/>
        </p:nvGrpSpPr>
        <p:grpSpPr>
          <a:xfrm>
            <a:off x="2911413" y="2113048"/>
            <a:ext cx="375238" cy="375238"/>
            <a:chOff x="4367119" y="3169571"/>
            <a:chExt cx="562857" cy="562857"/>
          </a:xfrm>
        </p:grpSpPr>
        <p:pic>
          <p:nvPicPr>
            <p:cNvPr id="26" name="Object 41">
              <a:extLst>
                <a:ext uri="{FF2B5EF4-FFF2-40B4-BE49-F238E27FC236}">
                  <a16:creationId xmlns:a16="http://schemas.microsoft.com/office/drawing/2014/main" id="{EDE2E463-3F15-E983-2356-26FD805FB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7119" y="3169571"/>
              <a:ext cx="562857" cy="562857"/>
            </a:xfrm>
            <a:prstGeom prst="rect">
              <a:avLst/>
            </a:prstGeom>
          </p:spPr>
        </p:pic>
      </p:grpSp>
      <p:grpSp>
        <p:nvGrpSpPr>
          <p:cNvPr id="27" name="그룹 1012">
            <a:extLst>
              <a:ext uri="{FF2B5EF4-FFF2-40B4-BE49-F238E27FC236}">
                <a16:creationId xmlns:a16="http://schemas.microsoft.com/office/drawing/2014/main" id="{0132053B-F502-B18B-F13E-1781419E0F91}"/>
              </a:ext>
            </a:extLst>
          </p:cNvPr>
          <p:cNvGrpSpPr/>
          <p:nvPr/>
        </p:nvGrpSpPr>
        <p:grpSpPr>
          <a:xfrm>
            <a:off x="5783135" y="1986493"/>
            <a:ext cx="624207" cy="624207"/>
            <a:chOff x="8674702" y="2979739"/>
            <a:chExt cx="936311" cy="936311"/>
          </a:xfrm>
        </p:grpSpPr>
        <p:pic>
          <p:nvPicPr>
            <p:cNvPr id="28" name="Object 44">
              <a:extLst>
                <a:ext uri="{FF2B5EF4-FFF2-40B4-BE49-F238E27FC236}">
                  <a16:creationId xmlns:a16="http://schemas.microsoft.com/office/drawing/2014/main" id="{4EDC4AE3-B6F4-3319-C648-2978F518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4702" y="2979739"/>
              <a:ext cx="936311" cy="936311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6EE9C613-4DE7-F790-3FC2-A2A79B6D8F3E}"/>
              </a:ext>
            </a:extLst>
          </p:cNvPr>
          <p:cNvGrpSpPr/>
          <p:nvPr/>
        </p:nvGrpSpPr>
        <p:grpSpPr>
          <a:xfrm>
            <a:off x="8802700" y="1986493"/>
            <a:ext cx="624207" cy="624207"/>
            <a:chOff x="13204049" y="2979739"/>
            <a:chExt cx="936311" cy="936311"/>
          </a:xfrm>
        </p:grpSpPr>
        <p:pic>
          <p:nvPicPr>
            <p:cNvPr id="30" name="Object 47">
              <a:extLst>
                <a:ext uri="{FF2B5EF4-FFF2-40B4-BE49-F238E27FC236}">
                  <a16:creationId xmlns:a16="http://schemas.microsoft.com/office/drawing/2014/main" id="{D5727A45-1D9E-A939-871B-0E77E10B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4049" y="2979739"/>
              <a:ext cx="936311" cy="936311"/>
            </a:xfrm>
            <a:prstGeom prst="rect">
              <a:avLst/>
            </a:prstGeom>
          </p:spPr>
        </p:pic>
      </p:grpSp>
      <p:grpSp>
        <p:nvGrpSpPr>
          <p:cNvPr id="31" name="그룹 1014">
            <a:extLst>
              <a:ext uri="{FF2B5EF4-FFF2-40B4-BE49-F238E27FC236}">
                <a16:creationId xmlns:a16="http://schemas.microsoft.com/office/drawing/2014/main" id="{CD48C332-66C3-226D-22D2-EB4271F878BA}"/>
              </a:ext>
            </a:extLst>
          </p:cNvPr>
          <p:cNvGrpSpPr/>
          <p:nvPr/>
        </p:nvGrpSpPr>
        <p:grpSpPr>
          <a:xfrm>
            <a:off x="8904497" y="2085353"/>
            <a:ext cx="426887" cy="426887"/>
            <a:chOff x="13356745" y="3128028"/>
            <a:chExt cx="640331" cy="640331"/>
          </a:xfrm>
        </p:grpSpPr>
        <p:pic>
          <p:nvPicPr>
            <p:cNvPr id="32" name="Object 50">
              <a:extLst>
                <a:ext uri="{FF2B5EF4-FFF2-40B4-BE49-F238E27FC236}">
                  <a16:creationId xmlns:a16="http://schemas.microsoft.com/office/drawing/2014/main" id="{6D6B1C53-8AB4-275C-774E-2EA7F1D9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56745" y="3128028"/>
              <a:ext cx="640331" cy="640331"/>
            </a:xfrm>
            <a:prstGeom prst="rect">
              <a:avLst/>
            </a:prstGeom>
          </p:spPr>
        </p:pic>
      </p:grpSp>
      <p:grpSp>
        <p:nvGrpSpPr>
          <p:cNvPr id="33" name="그룹 1015">
            <a:extLst>
              <a:ext uri="{FF2B5EF4-FFF2-40B4-BE49-F238E27FC236}">
                <a16:creationId xmlns:a16="http://schemas.microsoft.com/office/drawing/2014/main" id="{59B0E3A1-6B9D-535E-4B00-229FED60AF74}"/>
              </a:ext>
            </a:extLst>
          </p:cNvPr>
          <p:cNvGrpSpPr/>
          <p:nvPr/>
        </p:nvGrpSpPr>
        <p:grpSpPr>
          <a:xfrm>
            <a:off x="5867460" y="2072406"/>
            <a:ext cx="452381" cy="452381"/>
            <a:chOff x="8801190" y="3108609"/>
            <a:chExt cx="678571" cy="678571"/>
          </a:xfrm>
        </p:grpSpPr>
        <p:pic>
          <p:nvPicPr>
            <p:cNvPr id="34" name="Object 53">
              <a:extLst>
                <a:ext uri="{FF2B5EF4-FFF2-40B4-BE49-F238E27FC236}">
                  <a16:creationId xmlns:a16="http://schemas.microsoft.com/office/drawing/2014/main" id="{4F79C938-89F1-B301-2D4C-41F00975C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190" y="3108609"/>
              <a:ext cx="678571" cy="67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073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B9B491-F26C-4E99-8EF6-A08720959BDF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5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90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E463D11-65CA-46AA-99F7-811BE42DB783}"/>
              </a:ext>
            </a:extLst>
          </p:cNvPr>
          <p:cNvSpPr txBox="1"/>
          <p:nvPr/>
        </p:nvSpPr>
        <p:spPr>
          <a:xfrm>
            <a:off x="6200298" y="730192"/>
            <a:ext cx="338961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WHO AM I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FE6BE95-4834-4D23-9F4D-EE8FB230C6F1}"/>
              </a:ext>
            </a:extLst>
          </p:cNvPr>
          <p:cNvCxnSpPr>
            <a:cxnSpLocks/>
          </p:cNvCxnSpPr>
          <p:nvPr/>
        </p:nvCxnSpPr>
        <p:spPr>
          <a:xfrm>
            <a:off x="6278122" y="1218092"/>
            <a:ext cx="4354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71D9A5-E26D-4689-ABEE-0CB596348184}"/>
              </a:ext>
            </a:extLst>
          </p:cNvPr>
          <p:cNvSpPr txBox="1"/>
          <p:nvPr/>
        </p:nvSpPr>
        <p:spPr>
          <a:xfrm>
            <a:off x="6219755" y="1365758"/>
            <a:ext cx="1144078" cy="23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도전정신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흡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력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극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긍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E6782C-B4D5-47DE-B22D-7C17324D2374}"/>
              </a:ext>
            </a:extLst>
          </p:cNvPr>
          <p:cNvGraphicFramePr>
            <a:graphicFrameLocks noGrp="1"/>
          </p:cNvGraphicFramePr>
          <p:nvPr/>
        </p:nvGraphicFramePr>
        <p:xfrm>
          <a:off x="7256632" y="1482625"/>
          <a:ext cx="2518116" cy="237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41798884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6709257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11387269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29898564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9940663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49487853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25352347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69943042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45909234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8601783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01760434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105106754"/>
                    </a:ext>
                  </a:extLst>
                </a:gridCol>
              </a:tblGrid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3179577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585660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057392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9332039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2432926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922691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60273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1334721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171898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317376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223379"/>
                  </a:ext>
                </a:extLst>
              </a:tr>
              <a:tr h="197634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514600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E9D17B1-1DAC-49D9-9260-8A4831C65D2F}"/>
              </a:ext>
            </a:extLst>
          </p:cNvPr>
          <p:cNvSpPr txBox="1"/>
          <p:nvPr/>
        </p:nvSpPr>
        <p:spPr>
          <a:xfrm>
            <a:off x="9731242" y="1365757"/>
            <a:ext cx="677349" cy="23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</a:rPr>
              <a:t>95%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75%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70%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75%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CCFB92-ED11-4EB6-A137-87430EB7CC8C}"/>
              </a:ext>
            </a:extLst>
          </p:cNvPr>
          <p:cNvGrpSpPr/>
          <p:nvPr/>
        </p:nvGrpSpPr>
        <p:grpSpPr>
          <a:xfrm>
            <a:off x="1373700" y="691283"/>
            <a:ext cx="3587688" cy="5430693"/>
            <a:chOff x="1432067" y="533558"/>
            <a:chExt cx="3587688" cy="54306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4524A2-F32B-497F-B656-E0B280401224}"/>
                </a:ext>
              </a:extLst>
            </p:cNvPr>
            <p:cNvGrpSpPr/>
            <p:nvPr/>
          </p:nvGrpSpPr>
          <p:grpSpPr>
            <a:xfrm>
              <a:off x="1432067" y="533558"/>
              <a:ext cx="3587688" cy="5430693"/>
              <a:chOff x="1432067" y="484918"/>
              <a:chExt cx="3587688" cy="543069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5FF5323-7FB7-4D25-B173-F8FB21563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7869" y="1190514"/>
                <a:ext cx="3394599" cy="316387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591372-E3A3-49C7-8A4F-BFE16A531EF8}"/>
                  </a:ext>
                </a:extLst>
              </p:cNvPr>
              <p:cNvSpPr txBox="1"/>
              <p:nvPr/>
            </p:nvSpPr>
            <p:spPr>
              <a:xfrm>
                <a:off x="1432067" y="4572230"/>
                <a:ext cx="3587688" cy="1343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   </a:t>
                </a:r>
                <a:r>
                  <a:rPr lang="ko-KR" altLang="en-US" sz="1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름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여익수</a:t>
                </a:r>
                <a:endParaRPr lang="en-US" altLang="ko-KR" sz="1400" b="1" dirty="0">
                  <a:solidFill>
                    <a:srgbClr val="6699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생년원일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1992.06.02</a:t>
                </a:r>
                <a:endParaRPr lang="en-US" altLang="ko-KR" sz="1400" b="1" dirty="0">
                  <a:solidFill>
                    <a:srgbClr val="6699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</a:t>
                </a:r>
                <a:r>
                  <a:rPr lang="ko-KR" altLang="en-US" sz="1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400" b="1" dirty="0" err="1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락</a:t>
                </a:r>
                <a:r>
                  <a:rPr lang="ko-KR" altLang="en-US" sz="1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처</a:t>
                </a:r>
                <a:r>
                  <a:rPr lang="ko-KR" altLang="en-US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010-7572-0730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메일주소</a:t>
                </a:r>
                <a:r>
                  <a:rPr lang="ko-KR" altLang="en-US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iksuyeo@gmail.com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B66F0A-A34D-4591-ABDB-3D7D3C636E0D}"/>
                  </a:ext>
                </a:extLst>
              </p:cNvPr>
              <p:cNvSpPr txBox="1"/>
              <p:nvPr/>
            </p:nvSpPr>
            <p:spPr>
              <a:xfrm>
                <a:off x="1965334" y="484918"/>
                <a:ext cx="2900264" cy="41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spc="100" dirty="0">
                    <a:solidFill>
                      <a:srgbClr val="0070C0"/>
                    </a:solidFill>
                  </a:rPr>
                  <a:t>ik.__.su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9DC1F043-E8E9-4EDA-835B-B42751AFA674}"/>
                  </a:ext>
                </a:extLst>
              </p:cNvPr>
              <p:cNvSpPr/>
              <p:nvPr/>
            </p:nvSpPr>
            <p:spPr>
              <a:xfrm>
                <a:off x="1561717" y="544962"/>
                <a:ext cx="364367" cy="382207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BD47052-0941-4E91-A052-218A32D6F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7869" y="4520177"/>
                <a:ext cx="33946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B7D8EE1-E729-4F8F-92C3-264786441EAD}"/>
                </a:ext>
              </a:extLst>
            </p:cNvPr>
            <p:cNvCxnSpPr>
              <a:cxnSpLocks/>
            </p:cNvCxnSpPr>
            <p:nvPr/>
          </p:nvCxnSpPr>
          <p:spPr>
            <a:xfrm>
              <a:off x="1527863" y="1074045"/>
              <a:ext cx="33946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E2EF0A-BE95-4127-B741-81453CBFCF5F}"/>
              </a:ext>
            </a:extLst>
          </p:cNvPr>
          <p:cNvGrpSpPr/>
          <p:nvPr/>
        </p:nvGrpSpPr>
        <p:grpSpPr>
          <a:xfrm>
            <a:off x="6219754" y="4267824"/>
            <a:ext cx="4441754" cy="478172"/>
            <a:chOff x="6414313" y="4080917"/>
            <a:chExt cx="4441754" cy="4781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52A7E5-92F1-4C79-A106-7D67DD0BF157}"/>
                </a:ext>
              </a:extLst>
            </p:cNvPr>
            <p:cNvSpPr txBox="1"/>
            <p:nvPr/>
          </p:nvSpPr>
          <p:spPr>
            <a:xfrm>
              <a:off x="6414313" y="4080917"/>
              <a:ext cx="3389616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70C0"/>
                  </a:solidFill>
                </a:rPr>
                <a:t>특이사항 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(Special Notes)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EA1889B-BBBA-48DA-8945-BACC8E94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501864" y="4559089"/>
              <a:ext cx="43542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CFF03B8-2BCB-487E-937C-FD1EAA9B9E58}"/>
              </a:ext>
            </a:extLst>
          </p:cNvPr>
          <p:cNvSpPr txBox="1"/>
          <p:nvPr/>
        </p:nvSpPr>
        <p:spPr>
          <a:xfrm>
            <a:off x="6239210" y="4752464"/>
            <a:ext cx="5025414" cy="15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ko-KR" altLang="en-US" sz="1300" dirty="0"/>
              <a:t>마이크로소프트 </a:t>
            </a:r>
            <a:r>
              <a:rPr lang="en-US" altLang="ko-KR" sz="1300" dirty="0"/>
              <a:t>AI School 6</a:t>
            </a:r>
            <a:r>
              <a:rPr lang="ko-KR" altLang="en-US" sz="1300" dirty="0"/>
              <a:t>개월 교육 과정 이수</a:t>
            </a:r>
            <a:endParaRPr lang="en-US" altLang="ko-KR" sz="1300" dirty="0"/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ko-KR" altLang="en-US" sz="1300" dirty="0"/>
              <a:t>인도의 </a:t>
            </a:r>
            <a:r>
              <a:rPr lang="ko-KR" altLang="en-US" sz="1300" dirty="0" err="1"/>
              <a:t>실리콘벨리</a:t>
            </a:r>
            <a:r>
              <a:rPr lang="en-US" altLang="ko-KR" sz="1300" dirty="0"/>
              <a:t>, </a:t>
            </a:r>
            <a:r>
              <a:rPr lang="en-US" altLang="ko-KR" sz="1300" b="1" dirty="0">
                <a:solidFill>
                  <a:srgbClr val="0070C0"/>
                </a:solidFill>
              </a:rPr>
              <a:t>“</a:t>
            </a:r>
            <a:r>
              <a:rPr lang="ko-KR" altLang="en-US" sz="1300" b="1" dirty="0" err="1">
                <a:solidFill>
                  <a:srgbClr val="0070C0"/>
                </a:solidFill>
              </a:rPr>
              <a:t>뱅갈로르</a:t>
            </a:r>
            <a:r>
              <a:rPr lang="en-US" altLang="ko-KR" sz="1300" b="1" dirty="0">
                <a:solidFill>
                  <a:srgbClr val="0070C0"/>
                </a:solidFill>
              </a:rPr>
              <a:t>”</a:t>
            </a:r>
            <a:r>
              <a:rPr lang="ko-KR" altLang="en-US" sz="1300" dirty="0"/>
              <a:t>에서 석사과정 수료</a:t>
            </a:r>
            <a:endParaRPr lang="en-US" altLang="ko-KR" sz="1300" dirty="0"/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ko-KR" altLang="en-US" sz="1300" dirty="0"/>
              <a:t>석사과정 학업우수자 </a:t>
            </a:r>
            <a:r>
              <a:rPr lang="ko-KR" altLang="en-US" sz="1300" b="1" dirty="0">
                <a:solidFill>
                  <a:srgbClr val="0070C0"/>
                </a:solidFill>
              </a:rPr>
              <a:t>수석졸업</a:t>
            </a:r>
            <a:r>
              <a:rPr lang="ko-KR" altLang="en-US" sz="1300" dirty="0"/>
              <a:t> </a:t>
            </a:r>
            <a:r>
              <a:rPr lang="en-US" altLang="ko-KR" sz="1300" dirty="0"/>
              <a:t>(Christ University)</a:t>
            </a: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300" dirty="0"/>
              <a:t>2014</a:t>
            </a:r>
            <a:r>
              <a:rPr lang="ko-KR" altLang="en-US" sz="1300" dirty="0"/>
              <a:t>년 </a:t>
            </a:r>
            <a:r>
              <a:rPr lang="en-US" altLang="ko-KR" sz="1300" dirty="0"/>
              <a:t>2</a:t>
            </a:r>
            <a:r>
              <a:rPr lang="ko-KR" altLang="en-US" sz="1300" dirty="0"/>
              <a:t>학기 경희대학교 </a:t>
            </a:r>
            <a:r>
              <a:rPr lang="ko-KR" altLang="en-US" sz="1300" dirty="0" err="1"/>
              <a:t>마이크로로봇</a:t>
            </a:r>
            <a:r>
              <a:rPr lang="ko-KR" altLang="en-US" sz="1300" dirty="0"/>
              <a:t> 학술동아리 </a:t>
            </a:r>
            <a:r>
              <a:rPr lang="ko-KR" altLang="en-US" sz="1300" b="1" dirty="0">
                <a:solidFill>
                  <a:srgbClr val="0070C0"/>
                </a:solidFill>
              </a:rPr>
              <a:t>부회장</a:t>
            </a:r>
            <a:endParaRPr lang="en-US" altLang="ko-KR" sz="1300" b="1" dirty="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ko-KR" altLang="en-US" sz="1300" dirty="0"/>
              <a:t>우수 카투사로 </a:t>
            </a:r>
            <a:r>
              <a:rPr lang="ko-KR" altLang="en-US" sz="1300" b="1" dirty="0">
                <a:solidFill>
                  <a:srgbClr val="0070C0"/>
                </a:solidFill>
              </a:rPr>
              <a:t>미</a:t>
            </a:r>
            <a:r>
              <a:rPr lang="ko-KR" altLang="en-US" sz="1300" dirty="0"/>
              <a:t> </a:t>
            </a:r>
            <a:r>
              <a:rPr lang="ko-KR" altLang="en-US" sz="1300" b="1" dirty="0">
                <a:solidFill>
                  <a:srgbClr val="0070C0"/>
                </a:solidFill>
              </a:rPr>
              <a:t>육군공로훈장 </a:t>
            </a:r>
            <a:r>
              <a:rPr lang="ko-KR" altLang="en-US" sz="1300" dirty="0"/>
              <a:t>수상</a:t>
            </a:r>
            <a:r>
              <a:rPr lang="en-US" altLang="ko-KR" sz="13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05824-65C3-47BF-8B7D-8FEE935D4355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01. Profile</a:t>
            </a:r>
          </a:p>
        </p:txBody>
      </p:sp>
    </p:spTree>
    <p:extLst>
      <p:ext uri="{BB962C8B-B14F-4D97-AF65-F5344CB8AC3E}">
        <p14:creationId xmlns:p14="http://schemas.microsoft.com/office/powerpoint/2010/main" val="89706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F2D1241-F6A1-4C2D-9ACB-6F7BE4B52555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02. </a:t>
            </a:r>
            <a:r>
              <a:rPr lang="ko-KR" altLang="en-US" sz="1600" b="1" dirty="0">
                <a:solidFill>
                  <a:srgbClr val="0070C0"/>
                </a:solidFill>
              </a:rPr>
              <a:t>경험 </a:t>
            </a:r>
            <a:r>
              <a:rPr lang="en-US" altLang="ko-KR" sz="1600" b="1" dirty="0">
                <a:solidFill>
                  <a:srgbClr val="0070C0"/>
                </a:solidFill>
              </a:rPr>
              <a:t>/ </a:t>
            </a:r>
            <a:r>
              <a:rPr lang="ko-KR" altLang="en-US" sz="1600" b="1" dirty="0">
                <a:solidFill>
                  <a:srgbClr val="0070C0"/>
                </a:solidFill>
              </a:rPr>
              <a:t>경력사항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0925621-1696-4D3A-A85A-B0DDD9BE4051}"/>
              </a:ext>
            </a:extLst>
          </p:cNvPr>
          <p:cNvGrpSpPr/>
          <p:nvPr/>
        </p:nvGrpSpPr>
        <p:grpSpPr>
          <a:xfrm>
            <a:off x="577706" y="480720"/>
            <a:ext cx="4879520" cy="502878"/>
            <a:chOff x="6414313" y="570893"/>
            <a:chExt cx="3868115" cy="5089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463D11-65CA-46AA-99F7-811BE42DB783}"/>
                </a:ext>
              </a:extLst>
            </p:cNvPr>
            <p:cNvSpPr txBox="1"/>
            <p:nvPr/>
          </p:nvSpPr>
          <p:spPr>
            <a:xfrm>
              <a:off x="6414313" y="570893"/>
              <a:ext cx="3389616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70C0"/>
                  </a:solidFill>
                </a:rPr>
                <a:t>EDUCATION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E6BE95-4834-4D23-9F4D-EE8FB230C6F1}"/>
                </a:ext>
              </a:extLst>
            </p:cNvPr>
            <p:cNvCxnSpPr>
              <a:cxnSpLocks/>
            </p:cNvCxnSpPr>
            <p:nvPr/>
          </p:nvCxnSpPr>
          <p:spPr>
            <a:xfrm>
              <a:off x="6492137" y="1079825"/>
              <a:ext cx="37902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7678C-BD6C-4A06-B29E-41F2EA265ADD}"/>
              </a:ext>
            </a:extLst>
          </p:cNvPr>
          <p:cNvSpPr txBox="1"/>
          <p:nvPr/>
        </p:nvSpPr>
        <p:spPr>
          <a:xfrm>
            <a:off x="577706" y="971749"/>
            <a:ext cx="571285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2017.06 ~ 2019.04	Christ</a:t>
            </a:r>
            <a:r>
              <a:rPr lang="ko-KR" altLang="en-US" sz="1400" dirty="0"/>
              <a:t> </a:t>
            </a:r>
            <a:r>
              <a:rPr lang="en-US" altLang="ko-KR" sz="1400" dirty="0"/>
              <a:t>Univ. </a:t>
            </a:r>
            <a:r>
              <a:rPr lang="ko-KR" altLang="en-US" sz="1400" dirty="0"/>
              <a:t>컴퓨터공학 석사    </a:t>
            </a:r>
            <a:r>
              <a:rPr lang="en-US" altLang="ko-KR" sz="1200" dirty="0"/>
              <a:t>(3.92/4.0)</a:t>
            </a: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2011.03 ~ 2017.02	</a:t>
            </a:r>
            <a:r>
              <a:rPr lang="ko-KR" altLang="en-US" sz="1400" dirty="0"/>
              <a:t>경희대학교</a:t>
            </a:r>
            <a:r>
              <a:rPr lang="en-US" altLang="ko-KR" sz="1400" dirty="0"/>
              <a:t> </a:t>
            </a:r>
            <a:r>
              <a:rPr lang="ko-KR" altLang="en-US" sz="1400" dirty="0"/>
              <a:t>전자전파공학 학부 </a:t>
            </a:r>
            <a:r>
              <a:rPr lang="en-US" altLang="ko-KR" sz="1200" dirty="0"/>
              <a:t>(3.33/4.5)</a:t>
            </a: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2008.03 ~ 2011.02	</a:t>
            </a:r>
            <a:r>
              <a:rPr lang="ko-KR" altLang="en-US" sz="1400" dirty="0"/>
              <a:t>분당중앙고등학교 </a:t>
            </a:r>
            <a:r>
              <a:rPr lang="en-US" altLang="ko-KR" sz="1200" dirty="0"/>
              <a:t>(</a:t>
            </a:r>
            <a:r>
              <a:rPr lang="ko-KR" altLang="en-US" sz="1200" dirty="0"/>
              <a:t>이공계</a:t>
            </a:r>
            <a:r>
              <a:rPr lang="en-US" altLang="ko-KR" sz="1200" dirty="0"/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1363CA-0BFB-4547-9C6A-AEFAF81B28B4}"/>
              </a:ext>
            </a:extLst>
          </p:cNvPr>
          <p:cNvGrpSpPr/>
          <p:nvPr/>
        </p:nvGrpSpPr>
        <p:grpSpPr>
          <a:xfrm>
            <a:off x="6290560" y="483746"/>
            <a:ext cx="4869793" cy="482096"/>
            <a:chOff x="6414313" y="591925"/>
            <a:chExt cx="3860404" cy="4879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369AD-888A-4BDE-A1B7-020B1A760A7C}"/>
                </a:ext>
              </a:extLst>
            </p:cNvPr>
            <p:cNvSpPr txBox="1"/>
            <p:nvPr/>
          </p:nvSpPr>
          <p:spPr>
            <a:xfrm>
              <a:off x="6414313" y="591925"/>
              <a:ext cx="3389616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70C0"/>
                  </a:solidFill>
                </a:rPr>
                <a:t>ACCOMPLISHED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A18E1AA-C63F-4087-BF95-1F19EF04AB60}"/>
                </a:ext>
              </a:extLst>
            </p:cNvPr>
            <p:cNvCxnSpPr>
              <a:cxnSpLocks/>
            </p:cNvCxnSpPr>
            <p:nvPr/>
          </p:nvCxnSpPr>
          <p:spPr>
            <a:xfrm>
              <a:off x="6484426" y="1079825"/>
              <a:ext cx="37902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298884-904B-4704-B8AB-DD57B342D4F8}"/>
              </a:ext>
            </a:extLst>
          </p:cNvPr>
          <p:cNvSpPr txBox="1"/>
          <p:nvPr/>
        </p:nvSpPr>
        <p:spPr>
          <a:xfrm>
            <a:off x="6290560" y="1033915"/>
            <a:ext cx="5225561" cy="242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2019.05	</a:t>
            </a:r>
            <a:r>
              <a:rPr lang="ko-KR" altLang="en-US" sz="1400" dirty="0"/>
              <a:t>석사과정 수석졸업</a:t>
            </a:r>
            <a:r>
              <a:rPr lang="en-US" altLang="ko-KR" sz="1400" dirty="0"/>
              <a:t>		     </a:t>
            </a:r>
            <a:r>
              <a:rPr lang="en-US" altLang="ko-KR" sz="1200" dirty="0"/>
              <a:t>(Christ Univ.)</a:t>
            </a: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2019.03	</a:t>
            </a:r>
            <a:r>
              <a:rPr lang="en-US" altLang="ko-KR" sz="1400" i="1" dirty="0"/>
              <a:t>‘Sentiment Analysis </a:t>
            </a:r>
            <a:r>
              <a:rPr lang="en-US" altLang="ko-KR" sz="1400" i="1" dirty="0" err="1"/>
              <a:t>onTime</a:t>
            </a:r>
            <a:r>
              <a:rPr lang="en-US" altLang="ko-KR" sz="1400" i="1" dirty="0"/>
              <a:t>-series     </a:t>
            </a:r>
            <a:r>
              <a:rPr lang="en-US" altLang="ko-KR" sz="1200" dirty="0"/>
              <a:t>(Christ Univ.</a:t>
            </a:r>
          </a:p>
          <a:p>
            <a:r>
              <a:rPr lang="en-US" altLang="ko-KR" sz="1400" i="1" dirty="0"/>
              <a:t>	Data using Weight Priority Method          </a:t>
            </a:r>
            <a:r>
              <a:rPr lang="en-US" altLang="ko-KR" sz="1200" dirty="0"/>
              <a:t>&amp; </a:t>
            </a:r>
            <a:r>
              <a:rPr lang="en-US" altLang="ko-KR" sz="1400" i="1" dirty="0"/>
              <a:t>	 	on Deep Learning’</a:t>
            </a:r>
            <a:r>
              <a:rPr lang="en-US" altLang="ko-KR" sz="1400" dirty="0"/>
              <a:t> </a:t>
            </a:r>
            <a:r>
              <a:rPr lang="ko-KR" altLang="en-US" sz="1400" dirty="0"/>
              <a:t>논문 발표  </a:t>
            </a:r>
            <a:r>
              <a:rPr lang="en-US" altLang="ko-KR" sz="1400" dirty="0"/>
              <a:t>	          </a:t>
            </a:r>
            <a:r>
              <a:rPr lang="en-US" altLang="ko-KR" sz="1200" dirty="0"/>
              <a:t>IEEE     )</a:t>
            </a: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2018.12	</a:t>
            </a:r>
            <a:r>
              <a:rPr lang="ko-KR" altLang="en-US" sz="1400" dirty="0"/>
              <a:t>우수국제학생에 대한 감사장</a:t>
            </a:r>
            <a:r>
              <a:rPr lang="en-US" altLang="ko-KR" sz="1400" dirty="0"/>
              <a:t>	     </a:t>
            </a:r>
            <a:r>
              <a:rPr lang="en-US" altLang="ko-KR" sz="1200" dirty="0"/>
              <a:t>(Christ Univ.)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2016.11	</a:t>
            </a:r>
            <a:r>
              <a:rPr lang="ko-KR" altLang="en-US" sz="1400" dirty="0"/>
              <a:t>제</a:t>
            </a:r>
            <a:r>
              <a:rPr lang="en-US" altLang="ko-KR" sz="1400" dirty="0"/>
              <a:t>1</a:t>
            </a:r>
            <a:r>
              <a:rPr lang="ko-KR" altLang="en-US" sz="1400" dirty="0"/>
              <a:t>회 </a:t>
            </a:r>
            <a:r>
              <a:rPr lang="ko-KR" altLang="en-US" sz="1400" dirty="0" err="1"/>
              <a:t>하이트진로</a:t>
            </a:r>
            <a:r>
              <a:rPr lang="ko-KR" altLang="en-US" sz="1400" dirty="0"/>
              <a:t> 청년창업리그 본선 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하이트진로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2014.09	</a:t>
            </a:r>
            <a:r>
              <a:rPr lang="ko-KR" altLang="en-US" sz="1400" dirty="0"/>
              <a:t>로봇학술동아리</a:t>
            </a:r>
            <a:r>
              <a:rPr lang="en-US" altLang="ko-KR" sz="1400" dirty="0"/>
              <a:t>(MARO) </a:t>
            </a:r>
            <a:r>
              <a:rPr lang="ko-KR" altLang="en-US" sz="1400" dirty="0"/>
              <a:t>부회장</a:t>
            </a:r>
            <a:r>
              <a:rPr lang="en-US" altLang="ko-KR" sz="1400" dirty="0"/>
              <a:t>	     </a:t>
            </a:r>
            <a:r>
              <a:rPr lang="en-US" altLang="ko-KR" sz="1200" dirty="0"/>
              <a:t>(</a:t>
            </a:r>
            <a:r>
              <a:rPr lang="ko-KR" altLang="en-US" sz="1200" dirty="0"/>
              <a:t>경희대학교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2014.04	</a:t>
            </a:r>
            <a:r>
              <a:rPr lang="ko-KR" altLang="en-US" sz="1400" dirty="0"/>
              <a:t>미 육군공로훈장 </a:t>
            </a:r>
            <a:r>
              <a:rPr lang="en-US" altLang="ko-KR" sz="1400" dirty="0"/>
              <a:t>ARCOM </a:t>
            </a:r>
            <a:r>
              <a:rPr lang="ko-KR" altLang="en-US" sz="1400" dirty="0"/>
              <a:t>수상 </a:t>
            </a:r>
            <a:r>
              <a:rPr lang="en-US" altLang="ko-KR" sz="1400" dirty="0"/>
              <a:t>	 </a:t>
            </a:r>
            <a:r>
              <a:rPr lang="en-US" altLang="ko-KR" sz="1200" dirty="0"/>
              <a:t>     (U.S. Army)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76A0F7-3A0F-4D1E-A827-B33D88C0F703}"/>
              </a:ext>
            </a:extLst>
          </p:cNvPr>
          <p:cNvGrpSpPr/>
          <p:nvPr/>
        </p:nvGrpSpPr>
        <p:grpSpPr>
          <a:xfrm>
            <a:off x="577706" y="2041122"/>
            <a:ext cx="4879520" cy="482096"/>
            <a:chOff x="6414313" y="591925"/>
            <a:chExt cx="3868115" cy="4879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7F0A4E-7887-41C0-AAED-0C0C28F38221}"/>
                </a:ext>
              </a:extLst>
            </p:cNvPr>
            <p:cNvSpPr txBox="1"/>
            <p:nvPr/>
          </p:nvSpPr>
          <p:spPr>
            <a:xfrm>
              <a:off x="6414313" y="591925"/>
              <a:ext cx="3389616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70C0"/>
                  </a:solidFill>
                </a:rPr>
                <a:t>WORK EXPERIENCE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782E425-5275-43B2-BB52-CB1345D7E643}"/>
                </a:ext>
              </a:extLst>
            </p:cNvPr>
            <p:cNvCxnSpPr>
              <a:cxnSpLocks/>
            </p:cNvCxnSpPr>
            <p:nvPr/>
          </p:nvCxnSpPr>
          <p:spPr>
            <a:xfrm>
              <a:off x="6492137" y="1079825"/>
              <a:ext cx="37902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23A47DE-BA55-42EF-BD5A-F4B1C7E3F24C}"/>
              </a:ext>
            </a:extLst>
          </p:cNvPr>
          <p:cNvSpPr txBox="1"/>
          <p:nvPr/>
        </p:nvSpPr>
        <p:spPr>
          <a:xfrm>
            <a:off x="577707" y="2521760"/>
            <a:ext cx="54242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2018.07~2019.03   </a:t>
            </a:r>
            <a:r>
              <a:rPr lang="en-US" altLang="ko-KR" sz="1400" dirty="0" err="1"/>
              <a:t>EverestIMS</a:t>
            </a:r>
            <a:r>
              <a:rPr lang="en-US" altLang="ko-KR" sz="1400" dirty="0"/>
              <a:t> Tech, India </a:t>
            </a:r>
            <a:r>
              <a:rPr lang="en-US" altLang="ko-KR" sz="1200" dirty="0"/>
              <a:t>(9</a:t>
            </a:r>
            <a:r>
              <a:rPr lang="ko-KR" altLang="en-US" sz="1200" dirty="0"/>
              <a:t>개월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- </a:t>
            </a:r>
            <a:r>
              <a:rPr lang="ko-KR" altLang="en-US" sz="1200" dirty="0"/>
              <a:t>자연어처리를 이용한 이메일 특징 추출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딥러닝을</a:t>
            </a:r>
            <a:r>
              <a:rPr lang="ko-KR" altLang="en-US" sz="1200" dirty="0"/>
              <a:t> 이용한 자동 분류화 </a:t>
            </a:r>
            <a:r>
              <a:rPr lang="en-US" altLang="ko-KR" sz="1200" dirty="0"/>
              <a:t>&amp; </a:t>
            </a:r>
            <a:r>
              <a:rPr lang="ko-KR" altLang="en-US" sz="1200" dirty="0"/>
              <a:t>자동 서비스할당 시스템 구현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2018.04~2018.05   </a:t>
            </a:r>
            <a:r>
              <a:rPr lang="en-US" altLang="ko-KR" sz="1400" dirty="0" err="1"/>
              <a:t>PowerSquare</a:t>
            </a:r>
            <a:r>
              <a:rPr lang="en-US" altLang="ko-KR" sz="1400" dirty="0"/>
              <a:t>, India </a:t>
            </a:r>
            <a:r>
              <a:rPr lang="en-US" altLang="ko-KR" sz="1200" dirty="0"/>
              <a:t>(1</a:t>
            </a:r>
            <a:r>
              <a:rPr lang="ko-KR" altLang="en-US" sz="1200" dirty="0"/>
              <a:t>개월</a:t>
            </a:r>
            <a:r>
              <a:rPr lang="en-US" altLang="ko-KR" sz="1200" dirty="0"/>
              <a:t>) </a:t>
            </a:r>
          </a:p>
          <a:p>
            <a:pPr>
              <a:buClr>
                <a:srgbClr val="009BD2"/>
              </a:buClr>
            </a:pPr>
            <a:r>
              <a:rPr lang="en-US" altLang="ko-KR" sz="1200" dirty="0"/>
              <a:t>   - MCU</a:t>
            </a:r>
            <a:r>
              <a:rPr lang="ko-KR" altLang="en-US" sz="1200" dirty="0"/>
              <a:t>와 </a:t>
            </a:r>
            <a:r>
              <a:rPr lang="en-US" altLang="ko-KR" sz="1200" dirty="0"/>
              <a:t>MPU</a:t>
            </a:r>
            <a:r>
              <a:rPr lang="ko-KR" altLang="en-US" sz="1200" dirty="0"/>
              <a:t>를 활용한 스마트 자동차키 알고리즘 개발</a:t>
            </a:r>
            <a:endParaRPr lang="en-US" altLang="ko-KR" sz="1200" dirty="0"/>
          </a:p>
          <a:p>
            <a:pPr>
              <a:buClr>
                <a:srgbClr val="009BD2"/>
              </a:buClr>
            </a:pPr>
            <a:endParaRPr lang="en-US" altLang="ko-KR" sz="400" dirty="0"/>
          </a:p>
          <a:p>
            <a:pPr marL="171450" indent="-171450">
              <a:buClr>
                <a:srgbClr val="009BD2"/>
              </a:buClr>
              <a:buFont typeface="Wingdings" panose="05000000000000000000" pitchFamily="2" charset="2"/>
              <a:buChar char="l"/>
            </a:pPr>
            <a:r>
              <a:rPr lang="en-US" altLang="ko-KR" sz="1400" dirty="0"/>
              <a:t>2014.04~2014.07   </a:t>
            </a:r>
            <a:r>
              <a:rPr lang="ko-KR" altLang="en-US" sz="1400" dirty="0"/>
              <a:t>인텔 코리아 </a:t>
            </a:r>
            <a:r>
              <a:rPr lang="en-US" altLang="ko-KR" sz="1200" dirty="0"/>
              <a:t>(2</a:t>
            </a:r>
            <a:r>
              <a:rPr lang="ko-KR" altLang="en-US" sz="1200" dirty="0"/>
              <a:t>개월</a:t>
            </a:r>
            <a:r>
              <a:rPr lang="en-US" altLang="ko-KR" sz="1200" dirty="0"/>
              <a:t>)</a:t>
            </a:r>
          </a:p>
          <a:p>
            <a:pPr>
              <a:buClr>
                <a:srgbClr val="009BD2"/>
              </a:buClr>
            </a:pPr>
            <a:r>
              <a:rPr lang="en-US" altLang="ko-KR" sz="1200" dirty="0"/>
              <a:t>   - </a:t>
            </a:r>
            <a:r>
              <a:rPr lang="ko-KR" altLang="en-US" sz="1200" dirty="0" err="1"/>
              <a:t>컨조인트</a:t>
            </a:r>
            <a:r>
              <a:rPr lang="ko-KR" altLang="en-US" sz="1200" dirty="0"/>
              <a:t> 분석을 활용하여 소비자들의 구매패턴 분석</a:t>
            </a:r>
            <a:endParaRPr lang="en-US" altLang="ko-KR" sz="1200"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B35D228-E3B3-4F6D-9A92-FBAAB05F162D}"/>
              </a:ext>
            </a:extLst>
          </p:cNvPr>
          <p:cNvGrpSpPr/>
          <p:nvPr/>
        </p:nvGrpSpPr>
        <p:grpSpPr>
          <a:xfrm>
            <a:off x="424208" y="4442769"/>
            <a:ext cx="11131964" cy="2287532"/>
            <a:chOff x="384157" y="4299081"/>
            <a:chExt cx="10986923" cy="2414977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9A068263-5A0D-4252-8FDC-4634F851EBC8}"/>
                </a:ext>
              </a:extLst>
            </p:cNvPr>
            <p:cNvSpPr/>
            <p:nvPr/>
          </p:nvSpPr>
          <p:spPr>
            <a:xfrm>
              <a:off x="2427863" y="5212138"/>
              <a:ext cx="2285473" cy="20794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3C5DB-F07C-4552-ADFC-33585E7D6FA9}"/>
                </a:ext>
              </a:extLst>
            </p:cNvPr>
            <p:cNvSpPr txBox="1"/>
            <p:nvPr/>
          </p:nvSpPr>
          <p:spPr>
            <a:xfrm>
              <a:off x="720507" y="5648924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2011</a:t>
              </a:r>
              <a:endParaRPr lang="ko-KR" alt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A92116-57F9-4896-A097-E46AA0E8D1BF}"/>
                </a:ext>
              </a:extLst>
            </p:cNvPr>
            <p:cNvSpPr txBox="1"/>
            <p:nvPr/>
          </p:nvSpPr>
          <p:spPr>
            <a:xfrm>
              <a:off x="1846015" y="5648923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2012</a:t>
              </a:r>
              <a:endParaRPr lang="ko-KR" altLang="en-US" sz="1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1AD21B-D13B-4A9D-B4D3-102D234E49E7}"/>
                </a:ext>
              </a:extLst>
            </p:cNvPr>
            <p:cNvSpPr txBox="1"/>
            <p:nvPr/>
          </p:nvSpPr>
          <p:spPr>
            <a:xfrm>
              <a:off x="2971523" y="564892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2013</a:t>
              </a:r>
              <a:endParaRPr lang="ko-KR" altLang="en-US" sz="12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074853-E081-4090-A92E-C567FEB295EC}"/>
                </a:ext>
              </a:extLst>
            </p:cNvPr>
            <p:cNvSpPr txBox="1"/>
            <p:nvPr/>
          </p:nvSpPr>
          <p:spPr>
            <a:xfrm>
              <a:off x="4097031" y="564892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2014</a:t>
              </a:r>
              <a:endParaRPr lang="ko-KR" altLang="en-US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60230F-2DF4-40D9-A5FE-2D668460B0D8}"/>
                </a:ext>
              </a:extLst>
            </p:cNvPr>
            <p:cNvSpPr txBox="1"/>
            <p:nvPr/>
          </p:nvSpPr>
          <p:spPr>
            <a:xfrm>
              <a:off x="5222539" y="564892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2015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4F749B2-1A2C-48B9-ADC4-0427DE74D1C9}"/>
                </a:ext>
              </a:extLst>
            </p:cNvPr>
            <p:cNvSpPr txBox="1"/>
            <p:nvPr/>
          </p:nvSpPr>
          <p:spPr>
            <a:xfrm>
              <a:off x="6338319" y="564892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2016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D699DA-1246-461C-BF3B-6678B9F3B6B8}"/>
                </a:ext>
              </a:extLst>
            </p:cNvPr>
            <p:cNvSpPr txBox="1"/>
            <p:nvPr/>
          </p:nvSpPr>
          <p:spPr>
            <a:xfrm>
              <a:off x="7454099" y="564892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2017</a:t>
              </a:r>
              <a:endParaRPr lang="ko-KR" altLang="en-US" sz="12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F6A5C8-3243-42FA-97ED-970EAACC84D2}"/>
                </a:ext>
              </a:extLst>
            </p:cNvPr>
            <p:cNvSpPr/>
            <p:nvPr/>
          </p:nvSpPr>
          <p:spPr>
            <a:xfrm>
              <a:off x="973363" y="5437758"/>
              <a:ext cx="10193501" cy="45719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27A28D-5369-4A8E-870A-A6733FB37395}"/>
                </a:ext>
              </a:extLst>
            </p:cNvPr>
            <p:cNvSpPr/>
            <p:nvPr/>
          </p:nvSpPr>
          <p:spPr>
            <a:xfrm>
              <a:off x="914997" y="5389450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73A2DB6-0E2B-486A-A990-DA3F31644D19}"/>
                </a:ext>
              </a:extLst>
            </p:cNvPr>
            <p:cNvSpPr/>
            <p:nvPr/>
          </p:nvSpPr>
          <p:spPr>
            <a:xfrm>
              <a:off x="2030777" y="5389449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DDED9F8-5986-40F5-BC6D-6FF7A421232D}"/>
                </a:ext>
              </a:extLst>
            </p:cNvPr>
            <p:cNvSpPr/>
            <p:nvPr/>
          </p:nvSpPr>
          <p:spPr>
            <a:xfrm>
              <a:off x="4281795" y="5388042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229D759-B3D7-4CB2-A577-FCC7B47F5A26}"/>
                </a:ext>
              </a:extLst>
            </p:cNvPr>
            <p:cNvSpPr/>
            <p:nvPr/>
          </p:nvSpPr>
          <p:spPr>
            <a:xfrm>
              <a:off x="3156286" y="5389449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2253D82-CF31-4B52-9BB3-D3418D295285}"/>
                </a:ext>
              </a:extLst>
            </p:cNvPr>
            <p:cNvSpPr/>
            <p:nvPr/>
          </p:nvSpPr>
          <p:spPr>
            <a:xfrm>
              <a:off x="5407303" y="5388042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2B16A3A-2A7D-4F97-AB80-D88D3A0C95A2}"/>
                </a:ext>
              </a:extLst>
            </p:cNvPr>
            <p:cNvSpPr/>
            <p:nvPr/>
          </p:nvSpPr>
          <p:spPr>
            <a:xfrm>
              <a:off x="6523083" y="5389450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0D79A2F-9AF1-4684-B3F6-1A129461442E}"/>
                </a:ext>
              </a:extLst>
            </p:cNvPr>
            <p:cNvSpPr/>
            <p:nvPr/>
          </p:nvSpPr>
          <p:spPr>
            <a:xfrm>
              <a:off x="7638863" y="5385197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D9D6D1D-18D5-4069-8D86-BEDD63D95DE3}"/>
                </a:ext>
              </a:extLst>
            </p:cNvPr>
            <p:cNvSpPr/>
            <p:nvPr/>
          </p:nvSpPr>
          <p:spPr>
            <a:xfrm>
              <a:off x="8760867" y="5385196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90A0C72-343A-4C30-AF2C-F41C5AFD9CF2}"/>
                </a:ext>
              </a:extLst>
            </p:cNvPr>
            <p:cNvSpPr/>
            <p:nvPr/>
          </p:nvSpPr>
          <p:spPr>
            <a:xfrm>
              <a:off x="9882871" y="5385196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671C109-83E3-4F51-A67F-2D3B6B27FE56}"/>
                </a:ext>
              </a:extLst>
            </p:cNvPr>
            <p:cNvSpPr/>
            <p:nvPr/>
          </p:nvSpPr>
          <p:spPr>
            <a:xfrm>
              <a:off x="11031339" y="5385196"/>
              <a:ext cx="154981" cy="154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F34753-E99F-4FF1-B243-C8F71F8CFB51}"/>
                </a:ext>
              </a:extLst>
            </p:cNvPr>
            <p:cNvSpPr txBox="1"/>
            <p:nvPr/>
          </p:nvSpPr>
          <p:spPr>
            <a:xfrm>
              <a:off x="8576637" y="5647453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2018</a:t>
              </a:r>
              <a:endParaRPr lang="ko-KR" altLang="en-US" sz="12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AB2BEFC-E124-438C-AF89-D006D2A29C54}"/>
                </a:ext>
              </a:extLst>
            </p:cNvPr>
            <p:cNvSpPr txBox="1"/>
            <p:nvPr/>
          </p:nvSpPr>
          <p:spPr>
            <a:xfrm>
              <a:off x="9702145" y="5647453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2019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EEAC2A-FD93-4FC8-825D-9D2D0E454416}"/>
                </a:ext>
              </a:extLst>
            </p:cNvPr>
            <p:cNvSpPr txBox="1"/>
            <p:nvPr/>
          </p:nvSpPr>
          <p:spPr>
            <a:xfrm>
              <a:off x="10846577" y="564745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2020</a:t>
              </a:r>
              <a:endParaRPr lang="ko-KR" altLang="en-US" sz="1200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5A06AEE9-0D83-447E-889D-2BF0855A8D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179" y="4825828"/>
              <a:ext cx="10581" cy="7186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EAAFB0-B7F6-4EAD-AD0A-C3AEF2D657B6}"/>
                </a:ext>
              </a:extLst>
            </p:cNvPr>
            <p:cNvSpPr txBox="1"/>
            <p:nvPr/>
          </p:nvSpPr>
          <p:spPr>
            <a:xfrm>
              <a:off x="384157" y="4394941"/>
              <a:ext cx="12538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경희대학교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전자공학과 </a:t>
              </a:r>
              <a:r>
                <a:rPr lang="en-US" altLang="ko-KR" sz="900" b="1" dirty="0"/>
                <a:t>(</a:t>
              </a:r>
              <a:r>
                <a:rPr lang="ko-KR" altLang="en-US" sz="900" b="1" dirty="0"/>
                <a:t>학부</a:t>
              </a:r>
              <a:r>
                <a:rPr lang="en-US" altLang="ko-KR" sz="900" b="1" dirty="0"/>
                <a:t>)</a:t>
              </a:r>
              <a:endParaRPr lang="ko-KR" altLang="en-US" sz="9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4CA068-BFA0-4E4A-AD44-F184015D58CC}"/>
                </a:ext>
              </a:extLst>
            </p:cNvPr>
            <p:cNvSpPr txBox="1"/>
            <p:nvPr/>
          </p:nvSpPr>
          <p:spPr>
            <a:xfrm>
              <a:off x="663289" y="5998203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/>
                <a:t>마이크로로봇</a:t>
              </a:r>
              <a:r>
                <a:rPr lang="ko-KR" altLang="en-US" sz="1100" b="1" dirty="0"/>
                <a:t>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학술동아리 가입</a:t>
              </a: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D62BF336-7CE2-4A3D-A8AE-44BF2C0021A1}"/>
                </a:ext>
              </a:extLst>
            </p:cNvPr>
            <p:cNvCxnSpPr>
              <a:cxnSpLocks/>
            </p:cNvCxnSpPr>
            <p:nvPr/>
          </p:nvCxnSpPr>
          <p:spPr>
            <a:xfrm>
              <a:off x="5084119" y="5493205"/>
              <a:ext cx="0" cy="431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D3246223-616F-4F98-90CD-F4ECEB4C8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3859" y="4947675"/>
              <a:ext cx="1" cy="4949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670999-D2BB-423E-8133-A8A94C6CA2DF}"/>
                </a:ext>
              </a:extLst>
            </p:cNvPr>
            <p:cNvSpPr txBox="1"/>
            <p:nvPr/>
          </p:nvSpPr>
          <p:spPr>
            <a:xfrm>
              <a:off x="1902943" y="4695793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카투사 군복무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1B609-36B1-4B26-B7D6-7707FE42ED58}"/>
                </a:ext>
              </a:extLst>
            </p:cNvPr>
            <p:cNvSpPr txBox="1"/>
            <p:nvPr/>
          </p:nvSpPr>
          <p:spPr>
            <a:xfrm>
              <a:off x="4234366" y="4448610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/>
                <a:t>인텔 코리아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인턴</a:t>
              </a:r>
              <a:r>
                <a:rPr lang="en-US" altLang="ko-KR" sz="900" b="1" dirty="0"/>
                <a:t>(2</a:t>
              </a:r>
              <a:r>
                <a:rPr lang="ko-KR" altLang="en-US" sz="900" b="1" dirty="0"/>
                <a:t>개월</a:t>
              </a:r>
              <a:r>
                <a:rPr lang="en-US" altLang="ko-KR" sz="900" b="1" dirty="0"/>
                <a:t>)</a:t>
              </a:r>
              <a:endParaRPr lang="ko-KR" altLang="en-US" sz="11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8557ED-A8A3-4C51-BED8-5B943B513219}"/>
                </a:ext>
              </a:extLst>
            </p:cNvPr>
            <p:cNvSpPr txBox="1"/>
            <p:nvPr/>
          </p:nvSpPr>
          <p:spPr>
            <a:xfrm>
              <a:off x="8532475" y="5927660"/>
              <a:ext cx="13503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err="1"/>
                <a:t>PowerSquare</a:t>
              </a:r>
              <a:endParaRPr lang="en-US" altLang="ko-KR" sz="1100" b="1" dirty="0"/>
            </a:p>
            <a:p>
              <a:pPr algn="ctr"/>
              <a:r>
                <a:rPr lang="en-US" altLang="ko-KR" sz="1100" b="1" dirty="0"/>
                <a:t>Tech. </a:t>
              </a:r>
              <a:r>
                <a:rPr lang="ko-KR" altLang="en-US" sz="1100" b="1" dirty="0"/>
                <a:t>인턴</a:t>
              </a:r>
              <a:r>
                <a:rPr lang="en-US" altLang="ko-KR" sz="900" b="1" dirty="0"/>
                <a:t>(1</a:t>
              </a:r>
              <a:r>
                <a:rPr lang="ko-KR" altLang="en-US" sz="900" b="1" dirty="0"/>
                <a:t>개월</a:t>
              </a:r>
              <a:r>
                <a:rPr lang="en-US" altLang="ko-KR" sz="900" b="1" dirty="0"/>
                <a:t>)</a:t>
              </a:r>
              <a:endParaRPr lang="ko-KR" altLang="en-US" sz="9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A25F02-1D98-42EE-A4DB-61DD35DD009F}"/>
                </a:ext>
              </a:extLst>
            </p:cNvPr>
            <p:cNvSpPr txBox="1"/>
            <p:nvPr/>
          </p:nvSpPr>
          <p:spPr>
            <a:xfrm>
              <a:off x="8675203" y="4501456"/>
              <a:ext cx="14894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err="1"/>
                <a:t>EverestIMS</a:t>
              </a:r>
              <a:r>
                <a:rPr lang="en-US" altLang="ko-KR" sz="1100" b="1" dirty="0"/>
                <a:t> </a:t>
              </a:r>
            </a:p>
            <a:p>
              <a:pPr algn="ctr"/>
              <a:r>
                <a:rPr lang="en-US" altLang="ko-KR" sz="1100" b="1" dirty="0"/>
                <a:t>Tech. </a:t>
              </a:r>
              <a:r>
                <a:rPr lang="ko-KR" altLang="en-US" sz="1100" b="1" dirty="0"/>
                <a:t>인턴</a:t>
              </a:r>
              <a:r>
                <a:rPr lang="en-US" altLang="ko-KR" sz="900" b="1" dirty="0"/>
                <a:t>(9</a:t>
              </a:r>
              <a:r>
                <a:rPr lang="ko-KR" altLang="en-US" sz="900" b="1" dirty="0"/>
                <a:t>개월</a:t>
              </a:r>
              <a:r>
                <a:rPr lang="en-US" altLang="ko-KR" sz="900" b="1" dirty="0"/>
                <a:t>)</a:t>
              </a:r>
              <a:endParaRPr lang="ko-KR" altLang="en-US" sz="11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2298FF-C3DB-4761-9083-A045BF84CDF7}"/>
                </a:ext>
              </a:extLst>
            </p:cNvPr>
            <p:cNvSpPr txBox="1"/>
            <p:nvPr/>
          </p:nvSpPr>
          <p:spPr>
            <a:xfrm>
              <a:off x="9681264" y="4299081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/>
                <a:t>논문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작성</a:t>
              </a:r>
              <a:r>
                <a:rPr lang="en-US" altLang="ko-KR" sz="1100" b="1" dirty="0"/>
                <a:t>&amp;</a:t>
              </a:r>
              <a:r>
                <a:rPr lang="ko-KR" altLang="en-US" sz="1100" b="1" dirty="0"/>
                <a:t>발표</a:t>
              </a:r>
              <a:endParaRPr lang="en-US" altLang="ko-KR" sz="1100" b="1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F32AE4-035E-4D80-9EE1-667BDF61B1C7}"/>
                </a:ext>
              </a:extLst>
            </p:cNvPr>
            <p:cNvSpPr txBox="1"/>
            <p:nvPr/>
          </p:nvSpPr>
          <p:spPr>
            <a:xfrm>
              <a:off x="9834232" y="5928675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/>
                <a:t>석사과정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수석졸업</a:t>
              </a:r>
              <a:endParaRPr lang="en-US" altLang="ko-KR" sz="11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EB54B3F-DE58-419E-B3C6-0E436B0B2AD0}"/>
                </a:ext>
              </a:extLst>
            </p:cNvPr>
            <p:cNvSpPr txBox="1"/>
            <p:nvPr/>
          </p:nvSpPr>
          <p:spPr>
            <a:xfrm>
              <a:off x="6663079" y="5981418"/>
              <a:ext cx="13503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/>
                <a:t>제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회 </a:t>
              </a:r>
              <a:r>
                <a:rPr lang="ko-KR" altLang="en-US" sz="1100" b="1" dirty="0" err="1"/>
                <a:t>하이트진로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청년창업리그</a:t>
              </a:r>
              <a:endParaRPr lang="en-US" altLang="ko-KR" sz="11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A44B4B7-7263-401E-9BF4-3932062CC2C2}"/>
                </a:ext>
              </a:extLst>
            </p:cNvPr>
            <p:cNvSpPr txBox="1"/>
            <p:nvPr/>
          </p:nvSpPr>
          <p:spPr>
            <a:xfrm>
              <a:off x="4619542" y="5950260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/>
                <a:t>마이크로로봇</a:t>
              </a:r>
              <a:r>
                <a:rPr lang="ko-KR" altLang="en-US" sz="1100" b="1" dirty="0"/>
                <a:t>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부회장</a:t>
              </a:r>
              <a:endParaRPr lang="en-US" altLang="ko-KR" sz="1100" b="1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CC63DA6-0071-4364-93E1-5C8062EF320C}"/>
                </a:ext>
              </a:extLst>
            </p:cNvPr>
            <p:cNvSpPr txBox="1"/>
            <p:nvPr/>
          </p:nvSpPr>
          <p:spPr>
            <a:xfrm>
              <a:off x="3785742" y="6283171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/>
                <a:t>미 육군공로훈장 </a:t>
              </a:r>
              <a:r>
                <a:rPr lang="en-US" altLang="ko-KR" sz="1100" b="1" dirty="0"/>
                <a:t>ARCOM </a:t>
              </a:r>
              <a:r>
                <a:rPr lang="ko-KR" altLang="en-US" sz="1100" b="1" dirty="0"/>
                <a:t>수상</a:t>
              </a:r>
              <a:endParaRPr lang="en-US" altLang="ko-KR" sz="1100" b="1" dirty="0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8DCF612-28DB-4082-A099-85E2FDA931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5270" y="4957403"/>
              <a:ext cx="1067" cy="4849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FDF4033B-07BB-4FD1-AE7E-2C10CD3B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257901" y="5494274"/>
              <a:ext cx="0" cy="431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DEE5300-203F-495E-819D-0289AA396474}"/>
                </a:ext>
              </a:extLst>
            </p:cNvPr>
            <p:cNvSpPr txBox="1"/>
            <p:nvPr/>
          </p:nvSpPr>
          <p:spPr>
            <a:xfrm>
              <a:off x="5528924" y="4432934"/>
              <a:ext cx="1221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/>
                <a:t>마이크로로봇</a:t>
              </a:r>
              <a:r>
                <a:rPr lang="ko-KR" altLang="en-US" sz="1100" b="1" dirty="0"/>
                <a:t>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 err="1"/>
                <a:t>학술제</a:t>
              </a:r>
              <a:r>
                <a:rPr lang="ko-KR" altLang="en-US" sz="1100" b="1" dirty="0"/>
                <a:t> 멘토</a:t>
              </a:r>
              <a:endParaRPr lang="en-US" altLang="ko-KR" sz="1100" b="1" dirty="0"/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E9EAA522-8A49-4875-9DAF-5634B8B85575}"/>
                </a:ext>
              </a:extLst>
            </p:cNvPr>
            <p:cNvCxnSpPr>
              <a:cxnSpLocks/>
            </p:cNvCxnSpPr>
            <p:nvPr/>
          </p:nvCxnSpPr>
          <p:spPr>
            <a:xfrm>
              <a:off x="7295536" y="5483477"/>
              <a:ext cx="0" cy="431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2F254BB6-1C79-43D6-9A9A-848E8A7777A3}"/>
                </a:ext>
              </a:extLst>
            </p:cNvPr>
            <p:cNvSpPr/>
            <p:nvPr/>
          </p:nvSpPr>
          <p:spPr>
            <a:xfrm>
              <a:off x="983091" y="5126548"/>
              <a:ext cx="6935219" cy="30325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0450B2CA-FD68-4DAA-9007-A0BF9486436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242" y="5466187"/>
              <a:ext cx="0" cy="757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3EB0CFDB-C53B-4674-B272-54D5BAB3A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5936" y="4888548"/>
              <a:ext cx="9152" cy="6046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FB8BD3AD-ACBE-4096-9622-A47B76256B17}"/>
                </a:ext>
              </a:extLst>
            </p:cNvPr>
            <p:cNvSpPr/>
            <p:nvPr/>
          </p:nvSpPr>
          <p:spPr>
            <a:xfrm>
              <a:off x="8335489" y="5138476"/>
              <a:ext cx="2063380" cy="290307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5B0468F-650A-4375-9861-72D516DCDDD3}"/>
                </a:ext>
              </a:extLst>
            </p:cNvPr>
            <p:cNvSpPr txBox="1"/>
            <p:nvPr/>
          </p:nvSpPr>
          <p:spPr>
            <a:xfrm>
              <a:off x="7766430" y="4321897"/>
              <a:ext cx="12041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Christ Univ.</a:t>
              </a:r>
              <a:r>
                <a:rPr lang="ko-KR" altLang="en-US" sz="1100" b="1" dirty="0"/>
                <a:t>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컴퓨터공학</a:t>
              </a:r>
              <a:r>
                <a:rPr lang="en-US" altLang="ko-KR" sz="900" b="1" dirty="0"/>
                <a:t>(</a:t>
              </a:r>
              <a:r>
                <a:rPr lang="ko-KR" altLang="en-US" sz="900" b="1" dirty="0"/>
                <a:t>석사</a:t>
              </a:r>
              <a:r>
                <a:rPr lang="en-US" altLang="ko-KR" sz="900" b="1" dirty="0"/>
                <a:t>)</a:t>
              </a:r>
              <a:endParaRPr lang="ko-KR" altLang="en-US" sz="900" b="1" dirty="0"/>
            </a:p>
          </p:txBody>
        </p: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901221B4-E8CD-4322-8C87-91499F88A6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2411" y="4761470"/>
              <a:ext cx="10582" cy="6991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13E9C48D-A81E-404F-B6F3-D78FEA6570F7}"/>
                </a:ext>
              </a:extLst>
            </p:cNvPr>
            <p:cNvSpPr/>
            <p:nvPr/>
          </p:nvSpPr>
          <p:spPr>
            <a:xfrm>
              <a:off x="9359167" y="5229569"/>
              <a:ext cx="941642" cy="23779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0127742F-C95B-405B-A005-B5DD0B1FF2E2}"/>
                </a:ext>
              </a:extLst>
            </p:cNvPr>
            <p:cNvCxnSpPr>
              <a:cxnSpLocks/>
            </p:cNvCxnSpPr>
            <p:nvPr/>
          </p:nvCxnSpPr>
          <p:spPr>
            <a:xfrm>
              <a:off x="9204696" y="5473749"/>
              <a:ext cx="0" cy="431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AC50E302-984C-4022-A3AF-761E3E22D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6259" y="4932002"/>
              <a:ext cx="1" cy="4949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48F16B8B-FDAA-4840-9402-2686A4F26EA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869" y="5419609"/>
              <a:ext cx="0" cy="431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0D2CC798-17A0-4419-89E1-E53AA7BB77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2832" y="4729164"/>
              <a:ext cx="10582" cy="6991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56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9A6547FA-3F27-4F05-BC84-EC9053825436}"/>
              </a:ext>
            </a:extLst>
          </p:cNvPr>
          <p:cNvSpPr txBox="1"/>
          <p:nvPr/>
        </p:nvSpPr>
        <p:spPr>
          <a:xfrm>
            <a:off x="620184" y="521500"/>
            <a:ext cx="510476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 b="1">
                <a:solidFill>
                  <a:srgbClr val="0070C0"/>
                </a:solidFill>
              </a:defRPr>
            </a:lvl1pPr>
          </a:lstStyle>
          <a:p>
            <a:r>
              <a:rPr lang="en-US" sz="2000" dirty="0" err="1"/>
              <a:t>목차</a:t>
            </a:r>
            <a:endParaRPr lang="en-US" sz="2000" dirty="0"/>
          </a:p>
        </p:txBody>
      </p: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C485EA6A-2F0C-4884-B72C-CFE48F91BD64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54" name="Object 3">
              <a:extLst>
                <a:ext uri="{FF2B5EF4-FFF2-40B4-BE49-F238E27FC236}">
                  <a16:creationId xmlns:a16="http://schemas.microsoft.com/office/drawing/2014/main" id="{AF4BD8E6-0F54-4EF2-99B5-763AD0D4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56" name="그룹 1002">
            <a:extLst>
              <a:ext uri="{FF2B5EF4-FFF2-40B4-BE49-F238E27FC236}">
                <a16:creationId xmlns:a16="http://schemas.microsoft.com/office/drawing/2014/main" id="{9BF8EB70-B7D5-4424-965D-5DF85EADCF1B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57" name="Object 6">
              <a:extLst>
                <a:ext uri="{FF2B5EF4-FFF2-40B4-BE49-F238E27FC236}">
                  <a16:creationId xmlns:a16="http://schemas.microsoft.com/office/drawing/2014/main" id="{7EE25C82-39B1-492C-BC77-326E2F9F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59" name="Object 9">
            <a:extLst>
              <a:ext uri="{FF2B5EF4-FFF2-40B4-BE49-F238E27FC236}">
                <a16:creationId xmlns:a16="http://schemas.microsoft.com/office/drawing/2014/main" id="{F4D1FE5D-AC24-4AA2-9457-FBE9C145C34B}"/>
              </a:ext>
            </a:extLst>
          </p:cNvPr>
          <p:cNvSpPr txBox="1"/>
          <p:nvPr/>
        </p:nvSpPr>
        <p:spPr>
          <a:xfrm>
            <a:off x="8226392" y="716000"/>
            <a:ext cx="33349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YEOIKSU PORTFOLIO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CC523D-BF10-CE5D-B9FF-0665D0018C9C}"/>
              </a:ext>
            </a:extLst>
          </p:cNvPr>
          <p:cNvGrpSpPr/>
          <p:nvPr/>
        </p:nvGrpSpPr>
        <p:grpSpPr>
          <a:xfrm>
            <a:off x="2778118" y="1883969"/>
            <a:ext cx="6060375" cy="3768095"/>
            <a:chOff x="3181530" y="2009479"/>
            <a:chExt cx="6060375" cy="3768095"/>
          </a:xfrm>
        </p:grpSpPr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3872AD3C-164F-4925-990D-881EA97AD3CC}"/>
                </a:ext>
              </a:extLst>
            </p:cNvPr>
            <p:cNvSpPr txBox="1"/>
            <p:nvPr/>
          </p:nvSpPr>
          <p:spPr>
            <a:xfrm>
              <a:off x="3194230" y="2009479"/>
              <a:ext cx="1176193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200" kern="0" spc="-67" dirty="0">
                  <a:solidFill>
                    <a:srgbClr val="3F64C7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01</a:t>
              </a:r>
              <a:endParaRPr 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2" name="Object 19">
              <a:extLst>
                <a:ext uri="{FF2B5EF4-FFF2-40B4-BE49-F238E27FC236}">
                  <a16:creationId xmlns:a16="http://schemas.microsoft.com/office/drawing/2014/main" id="{E62E59E2-CFA5-4A96-863C-59C028E62F8D}"/>
                </a:ext>
              </a:extLst>
            </p:cNvPr>
            <p:cNvSpPr txBox="1"/>
            <p:nvPr/>
          </p:nvSpPr>
          <p:spPr>
            <a:xfrm>
              <a:off x="3181530" y="3013220"/>
              <a:ext cx="1280225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200" kern="0" spc="-67" dirty="0">
                  <a:solidFill>
                    <a:srgbClr val="193D76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02</a:t>
              </a:r>
              <a:endParaRPr 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A11C2D47-B915-4C3C-BCE3-D3265F513526}"/>
                </a:ext>
              </a:extLst>
            </p:cNvPr>
            <p:cNvSpPr txBox="1"/>
            <p:nvPr/>
          </p:nvSpPr>
          <p:spPr>
            <a:xfrm>
              <a:off x="3187740" y="3985819"/>
              <a:ext cx="1176193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200" kern="0" spc="-67" dirty="0">
                  <a:solidFill>
                    <a:srgbClr val="3F64C7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</a:p>
          </p:txBody>
        </p:sp>
        <p:grpSp>
          <p:nvGrpSpPr>
            <p:cNvPr id="65" name="그룹 1006">
              <a:extLst>
                <a:ext uri="{FF2B5EF4-FFF2-40B4-BE49-F238E27FC236}">
                  <a16:creationId xmlns:a16="http://schemas.microsoft.com/office/drawing/2014/main" id="{430E758A-578D-4DC1-8F06-E25926595AF4}"/>
                </a:ext>
              </a:extLst>
            </p:cNvPr>
            <p:cNvGrpSpPr/>
            <p:nvPr/>
          </p:nvGrpSpPr>
          <p:grpSpPr>
            <a:xfrm>
              <a:off x="3999604" y="3768998"/>
              <a:ext cx="5234875" cy="35446"/>
              <a:chOff x="10850759" y="3396825"/>
              <a:chExt cx="2509665" cy="5361905"/>
            </a:xfrm>
          </p:grpSpPr>
          <p:pic>
            <p:nvPicPr>
              <p:cNvPr id="66" name="Object 25">
                <a:extLst>
                  <a:ext uri="{FF2B5EF4-FFF2-40B4-BE49-F238E27FC236}">
                    <a16:creationId xmlns:a16="http://schemas.microsoft.com/office/drawing/2014/main" id="{03023A17-1F42-423B-A866-51DCFD6CE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50759" y="3396825"/>
                <a:ext cx="2509665" cy="5361905"/>
              </a:xfrm>
              <a:prstGeom prst="rect">
                <a:avLst/>
              </a:prstGeom>
            </p:spPr>
          </p:pic>
        </p:grpSp>
        <p:sp>
          <p:nvSpPr>
            <p:cNvPr id="68" name="Object 29">
              <a:extLst>
                <a:ext uri="{FF2B5EF4-FFF2-40B4-BE49-F238E27FC236}">
                  <a16:creationId xmlns:a16="http://schemas.microsoft.com/office/drawing/2014/main" id="{3BF3997A-5E29-4646-999E-74D24C8B5802}"/>
                </a:ext>
              </a:extLst>
            </p:cNvPr>
            <p:cNvSpPr txBox="1"/>
            <p:nvPr/>
          </p:nvSpPr>
          <p:spPr>
            <a:xfrm>
              <a:off x="3181530" y="4999283"/>
              <a:ext cx="1176193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200" kern="0" spc="-67" dirty="0">
                  <a:solidFill>
                    <a:srgbClr val="193D76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</a:p>
          </p:txBody>
        </p:sp>
        <p:grpSp>
          <p:nvGrpSpPr>
            <p:cNvPr id="69" name="그룹 1007">
              <a:extLst>
                <a:ext uri="{FF2B5EF4-FFF2-40B4-BE49-F238E27FC236}">
                  <a16:creationId xmlns:a16="http://schemas.microsoft.com/office/drawing/2014/main" id="{5125BA3C-D5D5-4069-A09C-BF6B8FA10612}"/>
                </a:ext>
              </a:extLst>
            </p:cNvPr>
            <p:cNvGrpSpPr/>
            <p:nvPr/>
          </p:nvGrpSpPr>
          <p:grpSpPr>
            <a:xfrm>
              <a:off x="4007030" y="2752822"/>
              <a:ext cx="5234875" cy="42594"/>
              <a:chOff x="13807143" y="3396825"/>
              <a:chExt cx="2509665" cy="5361905"/>
            </a:xfrm>
          </p:grpSpPr>
          <p:pic>
            <p:nvPicPr>
              <p:cNvPr id="70" name="Object 30">
                <a:extLst>
                  <a:ext uri="{FF2B5EF4-FFF2-40B4-BE49-F238E27FC236}">
                    <a16:creationId xmlns:a16="http://schemas.microsoft.com/office/drawing/2014/main" id="{1480F4A4-2EFC-49DC-ABCE-615325F9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07143" y="3396825"/>
                <a:ext cx="2509665" cy="5361905"/>
              </a:xfrm>
              <a:prstGeom prst="rect">
                <a:avLst/>
              </a:prstGeom>
            </p:spPr>
          </p:pic>
        </p:grpSp>
        <p:grpSp>
          <p:nvGrpSpPr>
            <p:cNvPr id="71" name="그룹 1007">
              <a:extLst>
                <a:ext uri="{FF2B5EF4-FFF2-40B4-BE49-F238E27FC236}">
                  <a16:creationId xmlns:a16="http://schemas.microsoft.com/office/drawing/2014/main" id="{C2B41573-DB44-43C4-B212-0E41005C8322}"/>
                </a:ext>
              </a:extLst>
            </p:cNvPr>
            <p:cNvGrpSpPr/>
            <p:nvPr/>
          </p:nvGrpSpPr>
          <p:grpSpPr>
            <a:xfrm>
              <a:off x="4007030" y="4733100"/>
              <a:ext cx="5234875" cy="42594"/>
              <a:chOff x="13807143" y="3396825"/>
              <a:chExt cx="2509665" cy="5361905"/>
            </a:xfrm>
          </p:grpSpPr>
          <p:pic>
            <p:nvPicPr>
              <p:cNvPr id="72" name="Object 30">
                <a:extLst>
                  <a:ext uri="{FF2B5EF4-FFF2-40B4-BE49-F238E27FC236}">
                    <a16:creationId xmlns:a16="http://schemas.microsoft.com/office/drawing/2014/main" id="{2D7417A9-8A50-4D27-A1B2-55B26F59B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07143" y="3396825"/>
                <a:ext cx="2509665" cy="5361905"/>
              </a:xfrm>
              <a:prstGeom prst="rect">
                <a:avLst/>
              </a:prstGeom>
            </p:spPr>
          </p:pic>
        </p:grpSp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CA77CEFF-0886-4799-8E41-E014B309F1C3}"/>
                </a:ext>
              </a:extLst>
            </p:cNvPr>
            <p:cNvGrpSpPr/>
            <p:nvPr/>
          </p:nvGrpSpPr>
          <p:grpSpPr>
            <a:xfrm>
              <a:off x="3999603" y="5742128"/>
              <a:ext cx="5234875" cy="35446"/>
              <a:chOff x="10850759" y="3396825"/>
              <a:chExt cx="2509665" cy="5361905"/>
            </a:xfrm>
          </p:grpSpPr>
          <p:pic>
            <p:nvPicPr>
              <p:cNvPr id="74" name="Object 25">
                <a:extLst>
                  <a:ext uri="{FF2B5EF4-FFF2-40B4-BE49-F238E27FC236}">
                    <a16:creationId xmlns:a16="http://schemas.microsoft.com/office/drawing/2014/main" id="{DE0B2E45-AB2F-4185-A2CB-7D2A3A79E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50759" y="3396825"/>
                <a:ext cx="2509665" cy="5361905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F8534A-C240-4BFC-89B1-39ED8BA24F48}"/>
                </a:ext>
              </a:extLst>
            </p:cNvPr>
            <p:cNvSpPr txBox="1"/>
            <p:nvPr/>
          </p:nvSpPr>
          <p:spPr>
            <a:xfrm>
              <a:off x="4007030" y="2123037"/>
              <a:ext cx="5227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Profile</a:t>
              </a:r>
              <a:endPara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FFCFB69-0FFF-4907-9066-652A2620CB16}"/>
                </a:ext>
              </a:extLst>
            </p:cNvPr>
            <p:cNvSpPr txBox="1"/>
            <p:nvPr/>
          </p:nvSpPr>
          <p:spPr>
            <a:xfrm>
              <a:off x="3999603" y="3132345"/>
              <a:ext cx="52423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3200"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ko-KR" altLang="en-US" dirty="0"/>
                <a:t>강점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3C7765E-3B5B-4E78-98BA-D93192EA1706}"/>
                </a:ext>
              </a:extLst>
            </p:cNvPr>
            <p:cNvSpPr txBox="1"/>
            <p:nvPr/>
          </p:nvSpPr>
          <p:spPr>
            <a:xfrm>
              <a:off x="4007029" y="4104169"/>
              <a:ext cx="5234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및 논문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9F4460-80FD-4B73-ADC9-E30C74C84033}"/>
                </a:ext>
              </a:extLst>
            </p:cNvPr>
            <p:cNvSpPr txBox="1"/>
            <p:nvPr/>
          </p:nvSpPr>
          <p:spPr>
            <a:xfrm>
              <a:off x="3999603" y="5117312"/>
              <a:ext cx="52348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입사 후 계획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0B958970-C61C-DA3E-5EDA-9CD93BCDB7F7}"/>
              </a:ext>
            </a:extLst>
          </p:cNvPr>
          <p:cNvGrpSpPr/>
          <p:nvPr/>
        </p:nvGrpSpPr>
        <p:grpSpPr>
          <a:xfrm>
            <a:off x="5676889" y="3873378"/>
            <a:ext cx="5309778" cy="2428811"/>
            <a:chOff x="5676889" y="3846483"/>
            <a:chExt cx="5309778" cy="2428811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F2862A94-9D8A-AEEB-2285-80B6C8240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7947" y="4488306"/>
              <a:ext cx="5138720" cy="1786988"/>
            </a:xfrm>
            <a:prstGeom prst="rect">
              <a:avLst/>
            </a:prstGeom>
          </p:spPr>
        </p:pic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1AEC942F-0856-BE95-B34F-39AD6FF4F297}"/>
                </a:ext>
              </a:extLst>
            </p:cNvPr>
            <p:cNvGrpSpPr/>
            <p:nvPr/>
          </p:nvGrpSpPr>
          <p:grpSpPr>
            <a:xfrm>
              <a:off x="5745746" y="4393454"/>
              <a:ext cx="5138720" cy="1761395"/>
              <a:chOff x="11955556" y="6159271"/>
              <a:chExt cx="5257143" cy="3212158"/>
            </a:xfrm>
          </p:grpSpPr>
          <p:pic>
            <p:nvPicPr>
              <p:cNvPr id="41" name="Object 5">
                <a:extLst>
                  <a:ext uri="{FF2B5EF4-FFF2-40B4-BE49-F238E27FC236}">
                    <a16:creationId xmlns:a16="http://schemas.microsoft.com/office/drawing/2014/main" id="{FBA1D05F-1124-FA82-D641-B7704029D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55556" y="6159271"/>
                <a:ext cx="5257143" cy="321215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E2EF0A-BE95-4127-B741-81453CBFCF5F}"/>
                </a:ext>
              </a:extLst>
            </p:cNvPr>
            <p:cNvGrpSpPr/>
            <p:nvPr/>
          </p:nvGrpSpPr>
          <p:grpSpPr>
            <a:xfrm>
              <a:off x="5676889" y="3846483"/>
              <a:ext cx="4441754" cy="424382"/>
              <a:chOff x="6414313" y="4134707"/>
              <a:chExt cx="4441754" cy="42438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52A7E5-92F1-4C79-A106-7D67DD0BF157}"/>
                  </a:ext>
                </a:extLst>
              </p:cNvPr>
              <p:cNvSpPr txBox="1"/>
              <p:nvPr/>
            </p:nvSpPr>
            <p:spPr>
              <a:xfrm>
                <a:off x="6414313" y="4134707"/>
                <a:ext cx="3389616" cy="41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0070C0"/>
                    </a:solidFill>
                  </a:rPr>
                  <a:t>특이사항 </a:t>
                </a:r>
                <a:r>
                  <a:rPr lang="en-US" altLang="ko-KR" sz="1200" b="1" dirty="0">
                    <a:solidFill>
                      <a:srgbClr val="0070C0"/>
                    </a:solidFill>
                  </a:rPr>
                  <a:t>(Special Notes)</a:t>
                </a: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EA1889B-BBBA-48DA-8945-BACC8E94B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1864" y="4559089"/>
                <a:ext cx="435420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FF03B8-2BCB-487E-937C-FD1EAA9B9E58}"/>
                </a:ext>
              </a:extLst>
            </p:cNvPr>
            <p:cNvSpPr txBox="1"/>
            <p:nvPr/>
          </p:nvSpPr>
          <p:spPr>
            <a:xfrm>
              <a:off x="5745746" y="4423264"/>
              <a:ext cx="5236011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009BD2"/>
                </a:buClr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마이크로소프트 </a:t>
              </a: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AI School 6</a:t>
              </a: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개월 교육 과정 이수</a:t>
              </a:r>
              <a:endParaRPr lang="en-US" altLang="ko-KR" sz="1400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Clr>
                  <a:srgbClr val="009BD2"/>
                </a:buClr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인도의 </a:t>
              </a:r>
              <a:r>
                <a:rPr lang="ko-KR" altLang="en-US" sz="1400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실리콘벨리</a:t>
              </a: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, “</a:t>
              </a:r>
              <a:r>
                <a:rPr lang="ko-KR" altLang="en-US" sz="1400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뱅갈로르</a:t>
              </a: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”</a:t>
              </a: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에서 석사과정 수료</a:t>
              </a:r>
              <a:endParaRPr lang="en-US" altLang="ko-KR" sz="1400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Clr>
                  <a:srgbClr val="009BD2"/>
                </a:buClr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석사과정 학업우수자 수석졸업 </a:t>
              </a: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(Christ University)</a:t>
              </a:r>
            </a:p>
            <a:p>
              <a:pPr marL="171450" indent="-171450">
                <a:lnSpc>
                  <a:spcPct val="150000"/>
                </a:lnSpc>
                <a:buClr>
                  <a:srgbClr val="009BD2"/>
                </a:buClr>
                <a:buFont typeface="Wingdings" panose="05000000000000000000" pitchFamily="2" charset="2"/>
                <a:buChar char="l"/>
              </a:pP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2014</a:t>
              </a: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년 </a:t>
              </a: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학기 경희대학교 </a:t>
              </a:r>
              <a:r>
                <a:rPr lang="ko-KR" altLang="en-US" sz="1400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마이크로로봇</a:t>
              </a: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 학술동아리 부회장</a:t>
              </a:r>
              <a:endParaRPr lang="en-US" altLang="ko-KR" sz="1400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Clr>
                  <a:srgbClr val="009BD2"/>
                </a:buClr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우수 카투사로 미 육군공로훈장 수상</a:t>
              </a:r>
              <a:r>
                <a:rPr lang="en-US" altLang="ko-KR" sz="1400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C05824-65C3-47BF-8B7D-8FEE935D4355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01. Profile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291015-CF8D-BFD6-C239-B711DFC81087}"/>
              </a:ext>
            </a:extLst>
          </p:cNvPr>
          <p:cNvGrpSpPr/>
          <p:nvPr/>
        </p:nvGrpSpPr>
        <p:grpSpPr>
          <a:xfrm>
            <a:off x="751439" y="724791"/>
            <a:ext cx="3387207" cy="1754326"/>
            <a:chOff x="567400" y="875053"/>
            <a:chExt cx="3241323" cy="175432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892FC18-D5ED-DCFC-5FBF-AEBD3E2BF4A6}"/>
                </a:ext>
              </a:extLst>
            </p:cNvPr>
            <p:cNvSpPr/>
            <p:nvPr/>
          </p:nvSpPr>
          <p:spPr>
            <a:xfrm>
              <a:off x="567400" y="923925"/>
              <a:ext cx="1476360" cy="1504949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72DF17-4EE3-E74A-874A-83DC569971D9}"/>
                </a:ext>
              </a:extLst>
            </p:cNvPr>
            <p:cNvSpPr txBox="1"/>
            <p:nvPr/>
          </p:nvSpPr>
          <p:spPr>
            <a:xfrm>
              <a:off x="2332364" y="875053"/>
              <a:ext cx="147635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끊임없이 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도전하며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경험하는 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3200" dirty="0">
                  <a:solidFill>
                    <a:srgbClr val="6699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개발자</a:t>
              </a:r>
              <a:r>
                <a:rPr lang="ko-KR" altLang="en-US" sz="2400" dirty="0">
                  <a:solidFill>
                    <a:srgbClr val="6699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en-US" altLang="ko-KR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29D9A8C9-1710-198F-6716-E2805DA6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061978"/>
              </p:ext>
            </p:extLst>
          </p:nvPr>
        </p:nvGraphicFramePr>
        <p:xfrm>
          <a:off x="396775" y="2518938"/>
          <a:ext cx="4120219" cy="4046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EEBB4F-AEB6-938F-0DFC-A0376A349A7C}"/>
              </a:ext>
            </a:extLst>
          </p:cNvPr>
          <p:cNvCxnSpPr>
            <a:cxnSpLocks/>
          </p:cNvCxnSpPr>
          <p:nvPr/>
        </p:nvCxnSpPr>
        <p:spPr>
          <a:xfrm>
            <a:off x="4880727" y="573111"/>
            <a:ext cx="0" cy="60143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5CF1AFC-F41C-68D8-E2AF-4CCE836D3BAC}"/>
              </a:ext>
            </a:extLst>
          </p:cNvPr>
          <p:cNvGrpSpPr/>
          <p:nvPr/>
        </p:nvGrpSpPr>
        <p:grpSpPr>
          <a:xfrm>
            <a:off x="5676889" y="438643"/>
            <a:ext cx="5304868" cy="3301787"/>
            <a:chOff x="5676889" y="438643"/>
            <a:chExt cx="5304868" cy="3301787"/>
          </a:xfrm>
        </p:grpSpPr>
        <p:pic>
          <p:nvPicPr>
            <p:cNvPr id="7" name="Object 52">
              <a:extLst>
                <a:ext uri="{FF2B5EF4-FFF2-40B4-BE49-F238E27FC236}">
                  <a16:creationId xmlns:a16="http://schemas.microsoft.com/office/drawing/2014/main" id="{7606DAE4-5530-8519-1A67-2F73AB51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3037" y="1087401"/>
              <a:ext cx="5138720" cy="265302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463D11-65CA-46AA-99F7-811BE42DB783}"/>
                </a:ext>
              </a:extLst>
            </p:cNvPr>
            <p:cNvSpPr txBox="1"/>
            <p:nvPr/>
          </p:nvSpPr>
          <p:spPr>
            <a:xfrm>
              <a:off x="5676889" y="438643"/>
              <a:ext cx="3389616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70C0"/>
                  </a:solidFill>
                </a:rPr>
                <a:t>WHO AM I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E6BE95-4834-4D23-9F4D-EE8FB230C6F1}"/>
                </a:ext>
              </a:extLst>
            </p:cNvPr>
            <p:cNvCxnSpPr>
              <a:cxnSpLocks/>
            </p:cNvCxnSpPr>
            <p:nvPr/>
          </p:nvCxnSpPr>
          <p:spPr>
            <a:xfrm>
              <a:off x="5754713" y="863788"/>
              <a:ext cx="43542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Object 52">
              <a:extLst>
                <a:ext uri="{FF2B5EF4-FFF2-40B4-BE49-F238E27FC236}">
                  <a16:creationId xmlns:a16="http://schemas.microsoft.com/office/drawing/2014/main" id="{BC161D2E-3448-5E94-6F15-A73FE836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747" y="966248"/>
              <a:ext cx="5138719" cy="2653028"/>
            </a:xfrm>
            <a:prstGeom prst="rect">
              <a:avLst/>
            </a:prstGeom>
            <a:solidFill>
              <a:srgbClr val="6699FF"/>
            </a:solidFill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20CB70-C59B-49FB-D604-2CDED3CB8335}"/>
                </a:ext>
              </a:extLst>
            </p:cNvPr>
            <p:cNvSpPr txBox="1"/>
            <p:nvPr/>
          </p:nvSpPr>
          <p:spPr>
            <a:xfrm>
              <a:off x="5766402" y="1086448"/>
              <a:ext cx="5071930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안녕하세요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새로운 도전에서 다양한 경험에서 데이터를 쌓는 미래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개발자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여익수입니다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저는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년부터 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Keras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NLP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활용하여 자연어처리의 한 분야인 감성분석 관련 논문을 작성하고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사이트의 성능을 측정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크로스브라우징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반응형을 고려한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UI,UX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개발에 관심이 많습니다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현재는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커밋을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목표로 삼아 진행중이며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자기계발을 위한 데이터 분석 및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관련 자격증을 취득하였으며 현재 마이크로소프트에서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 School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과정을 수료하였습니다</a:t>
              </a:r>
              <a:endPara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2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3C0694-FF2E-4B55-8622-968EEB43608A}"/>
              </a:ext>
            </a:extLst>
          </p:cNvPr>
          <p:cNvCxnSpPr>
            <a:cxnSpLocks/>
          </p:cNvCxnSpPr>
          <p:nvPr/>
        </p:nvCxnSpPr>
        <p:spPr>
          <a:xfrm>
            <a:off x="4880727" y="573111"/>
            <a:ext cx="0" cy="60143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FC9401-D59E-4351-B777-ACAFBDA0907A}"/>
              </a:ext>
            </a:extLst>
          </p:cNvPr>
          <p:cNvSpPr txBox="1"/>
          <p:nvPr/>
        </p:nvSpPr>
        <p:spPr>
          <a:xfrm>
            <a:off x="5354485" y="590483"/>
            <a:ext cx="338961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SKILL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AB439FA-F8FB-4755-ABEA-8A959F90BEFF}"/>
              </a:ext>
            </a:extLst>
          </p:cNvPr>
          <p:cNvCxnSpPr>
            <a:cxnSpLocks/>
          </p:cNvCxnSpPr>
          <p:nvPr/>
        </p:nvCxnSpPr>
        <p:spPr>
          <a:xfrm>
            <a:off x="5432309" y="1078383"/>
            <a:ext cx="5956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CD66D46-BE1A-450E-93A0-AB490B51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55" y="1331958"/>
            <a:ext cx="749726" cy="7581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5697BC-7CFD-4E52-96D8-CA711E84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273" y="2355165"/>
            <a:ext cx="749726" cy="6965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27ECB0-8903-4A54-AD30-F5AD55127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81" y="3325090"/>
            <a:ext cx="749726" cy="7669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2CC665-8B9D-4786-B3BB-A3F53EBC1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61" y="4427728"/>
            <a:ext cx="725557" cy="75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449D33-3D4F-432E-99D3-2F12446DB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068" y="5618872"/>
            <a:ext cx="811058" cy="5756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D243CCA-6BE2-4D17-A056-05D02EC0A6DF}"/>
              </a:ext>
            </a:extLst>
          </p:cNvPr>
          <p:cNvSpPr txBox="1"/>
          <p:nvPr/>
        </p:nvSpPr>
        <p:spPr>
          <a:xfrm>
            <a:off x="6210299" y="2415384"/>
            <a:ext cx="5188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Matlab</a:t>
            </a:r>
            <a:r>
              <a:rPr lang="en-US" altLang="ko-KR" sz="1600" dirty="0"/>
              <a:t> ( 5</a:t>
            </a:r>
            <a:r>
              <a:rPr lang="ko-KR" altLang="en-US" sz="1600" dirty="0"/>
              <a:t>  </a:t>
            </a:r>
            <a:r>
              <a:rPr lang="en-US" altLang="ko-KR" sz="1600" dirty="0"/>
              <a:t>4</a:t>
            </a:r>
            <a:r>
              <a:rPr lang="ko-KR" altLang="en-US" sz="1600" dirty="0"/>
              <a:t>  </a:t>
            </a:r>
            <a:r>
              <a:rPr lang="en-US" altLang="ko-KR" sz="1600" dirty="0"/>
              <a:t>3  2  1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</a:p>
          <a:p>
            <a:endParaRPr lang="en-US" altLang="ko-KR" sz="400" dirty="0"/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Matlab</a:t>
            </a:r>
            <a:r>
              <a:rPr lang="ko-KR" altLang="en-US" sz="1400" dirty="0"/>
              <a:t>을 활용한 영상처리 및 </a:t>
            </a:r>
            <a:r>
              <a:rPr lang="ko-KR" altLang="en-US" sz="1400" b="1" dirty="0">
                <a:solidFill>
                  <a:srgbClr val="0070C0"/>
                </a:solidFill>
              </a:rPr>
              <a:t>컴퓨터비전 </a:t>
            </a:r>
            <a:r>
              <a:rPr lang="ko-KR" altLang="en-US" sz="1400" dirty="0"/>
              <a:t>분석 가능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E88B76-97AE-49FF-A582-3F6E2AFA9831}"/>
              </a:ext>
            </a:extLst>
          </p:cNvPr>
          <p:cNvSpPr txBox="1"/>
          <p:nvPr/>
        </p:nvSpPr>
        <p:spPr>
          <a:xfrm>
            <a:off x="6231083" y="3390383"/>
            <a:ext cx="5188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C++</a:t>
            </a:r>
            <a:r>
              <a:rPr lang="en-US" altLang="ko-KR" sz="1600" dirty="0"/>
              <a:t> ( 5</a:t>
            </a:r>
            <a:r>
              <a:rPr lang="ko-KR" altLang="en-US" sz="1600" dirty="0"/>
              <a:t>  </a:t>
            </a:r>
            <a:r>
              <a:rPr lang="en-US" altLang="ko-KR" sz="1600" dirty="0"/>
              <a:t>4</a:t>
            </a:r>
            <a:r>
              <a:rPr lang="ko-KR" altLang="en-US" sz="1600" dirty="0"/>
              <a:t>  </a:t>
            </a:r>
            <a:r>
              <a:rPr lang="en-US" altLang="ko-KR" sz="1600" dirty="0"/>
              <a:t>3  2  1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</a:p>
          <a:p>
            <a:endParaRPr lang="en-US" altLang="ko-KR" sz="400" dirty="0"/>
          </a:p>
          <a:p>
            <a:r>
              <a:rPr lang="en-US" altLang="ko-KR" sz="1400" dirty="0"/>
              <a:t>- C++</a:t>
            </a:r>
            <a:r>
              <a:rPr lang="ko-KR" altLang="en-US" sz="1400" dirty="0"/>
              <a:t>를 활용한</a:t>
            </a:r>
            <a:r>
              <a:rPr lang="en-US" altLang="ko-KR" sz="1400" dirty="0"/>
              <a:t> </a:t>
            </a:r>
            <a:r>
              <a:rPr lang="ko-KR" altLang="en-US" sz="1400" b="1" dirty="0">
                <a:solidFill>
                  <a:srgbClr val="0070C0"/>
                </a:solidFill>
              </a:rPr>
              <a:t>임베디드 시스템 </a:t>
            </a:r>
            <a:r>
              <a:rPr lang="ko-KR" altLang="en-US" sz="1400" dirty="0"/>
              <a:t>구현 가능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07AE47-4562-4DFF-BC33-EC5ED7CCD3E2}"/>
              </a:ext>
            </a:extLst>
          </p:cNvPr>
          <p:cNvSpPr txBox="1"/>
          <p:nvPr/>
        </p:nvSpPr>
        <p:spPr>
          <a:xfrm>
            <a:off x="6231083" y="4461728"/>
            <a:ext cx="5188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PostgreSQL</a:t>
            </a:r>
            <a:r>
              <a:rPr lang="en-US" altLang="ko-KR" sz="1600" dirty="0"/>
              <a:t> ( 5</a:t>
            </a:r>
            <a:r>
              <a:rPr lang="ko-KR" altLang="en-US" sz="1600" dirty="0"/>
              <a:t>  </a:t>
            </a:r>
            <a:r>
              <a:rPr lang="en-US" altLang="ko-KR" sz="1600" dirty="0"/>
              <a:t>4</a:t>
            </a:r>
            <a:r>
              <a:rPr lang="ko-KR" altLang="en-US" sz="1600" dirty="0"/>
              <a:t>  </a:t>
            </a:r>
            <a:r>
              <a:rPr lang="en-US" altLang="ko-KR" sz="1600" dirty="0"/>
              <a:t>3  2  1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</a:p>
          <a:p>
            <a:endParaRPr lang="en-US" altLang="ko-KR" sz="400" dirty="0"/>
          </a:p>
          <a:p>
            <a:r>
              <a:rPr lang="en-US" altLang="ko-KR" sz="1400" dirty="0"/>
              <a:t>- </a:t>
            </a:r>
            <a:r>
              <a:rPr lang="en-US" altLang="ko-KR" sz="1400" b="1" dirty="0">
                <a:solidFill>
                  <a:srgbClr val="0070C0"/>
                </a:solidFill>
              </a:rPr>
              <a:t>ORDBMS</a:t>
            </a:r>
            <a:r>
              <a:rPr lang="ko-KR" altLang="en-US" sz="1400" dirty="0" err="1"/>
              <a:t>를구축하며</a:t>
            </a:r>
            <a:r>
              <a:rPr lang="ko-KR" altLang="en-US" sz="1400" dirty="0"/>
              <a:t> </a:t>
            </a:r>
            <a:r>
              <a:rPr lang="en-US" altLang="ko-KR" sz="1400" dirty="0"/>
              <a:t>Python</a:t>
            </a:r>
            <a:r>
              <a:rPr lang="ko-KR" altLang="en-US" sz="1400" dirty="0"/>
              <a:t>과 연동하여 작업 가능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CAE223-9BAA-4D41-A871-5174E54AE07C}"/>
              </a:ext>
            </a:extLst>
          </p:cNvPr>
          <p:cNvSpPr txBox="1"/>
          <p:nvPr/>
        </p:nvSpPr>
        <p:spPr>
          <a:xfrm>
            <a:off x="6220690" y="5501900"/>
            <a:ext cx="518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English</a:t>
            </a:r>
            <a:r>
              <a:rPr lang="en-US" altLang="ko-KR" sz="1600" dirty="0"/>
              <a:t> ( 5</a:t>
            </a:r>
            <a:r>
              <a:rPr lang="ko-KR" altLang="en-US" sz="1600" dirty="0"/>
              <a:t>  </a:t>
            </a:r>
            <a:r>
              <a:rPr lang="en-US" altLang="ko-KR" sz="1600" dirty="0"/>
              <a:t>4</a:t>
            </a:r>
            <a:r>
              <a:rPr lang="ko-KR" altLang="en-US" sz="1600" dirty="0"/>
              <a:t>  </a:t>
            </a:r>
            <a:r>
              <a:rPr lang="en-US" altLang="ko-KR" sz="1600" dirty="0"/>
              <a:t>3  2  1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</a:p>
          <a:p>
            <a:endParaRPr lang="en-US" altLang="ko-KR" sz="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인도</a:t>
            </a:r>
            <a:r>
              <a:rPr lang="en-US" altLang="ko-KR" sz="1400" dirty="0"/>
              <a:t>(</a:t>
            </a:r>
            <a:r>
              <a:rPr lang="ko-KR" altLang="en-US" sz="1400" dirty="0"/>
              <a:t>유학</a:t>
            </a:r>
            <a:r>
              <a:rPr lang="en-US" altLang="ko-KR" sz="1400" dirty="0"/>
              <a:t>), </a:t>
            </a:r>
            <a:r>
              <a:rPr lang="ko-KR" altLang="en-US" sz="1400" dirty="0"/>
              <a:t>캐나다</a:t>
            </a:r>
            <a:r>
              <a:rPr lang="en-US" altLang="ko-KR" sz="1400" dirty="0"/>
              <a:t>(</a:t>
            </a:r>
            <a:r>
              <a:rPr lang="ko-KR" altLang="en-US" sz="1400" dirty="0"/>
              <a:t>어학연수</a:t>
            </a:r>
            <a:r>
              <a:rPr lang="en-US" altLang="ko-KR" sz="1400" dirty="0"/>
              <a:t>), </a:t>
            </a:r>
            <a:r>
              <a:rPr lang="ko-KR" altLang="en-US" sz="1400" dirty="0"/>
              <a:t>카투사 등 다양한 해외경험을 </a:t>
            </a:r>
            <a:endParaRPr lang="en-US" altLang="ko-KR" sz="1400" dirty="0"/>
          </a:p>
          <a:p>
            <a:r>
              <a:rPr lang="ko-KR" altLang="en-US" sz="1400" dirty="0"/>
              <a:t>통해 </a:t>
            </a:r>
            <a:r>
              <a:rPr lang="ko-KR" altLang="en-US" sz="1400" b="1" dirty="0">
                <a:solidFill>
                  <a:srgbClr val="0070C0"/>
                </a:solidFill>
              </a:rPr>
              <a:t>비즈니스 회화가능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8729B-42E4-4653-BEF7-20C7966731C6}"/>
              </a:ext>
            </a:extLst>
          </p:cNvPr>
          <p:cNvSpPr txBox="1"/>
          <p:nvPr/>
        </p:nvSpPr>
        <p:spPr>
          <a:xfrm>
            <a:off x="6210299" y="1354430"/>
            <a:ext cx="5188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Python</a:t>
            </a:r>
            <a:r>
              <a:rPr lang="en-US" altLang="ko-KR" sz="1600" dirty="0"/>
              <a:t> ( 5</a:t>
            </a:r>
            <a:r>
              <a:rPr lang="ko-KR" altLang="en-US" sz="1600" dirty="0"/>
              <a:t>  </a:t>
            </a:r>
            <a:r>
              <a:rPr lang="en-US" altLang="ko-KR" sz="1600" dirty="0"/>
              <a:t>4</a:t>
            </a:r>
            <a:r>
              <a:rPr lang="ko-KR" altLang="en-US" sz="1600" dirty="0"/>
              <a:t>  </a:t>
            </a:r>
            <a:r>
              <a:rPr lang="en-US" altLang="ko-KR" sz="1600" dirty="0"/>
              <a:t>3  2  1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</a:p>
          <a:p>
            <a:endParaRPr lang="en-US" altLang="ko-KR" sz="400" dirty="0"/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Keras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Pytorch</a:t>
            </a:r>
            <a:r>
              <a:rPr lang="ko-KR" altLang="en-US" sz="1400" dirty="0"/>
              <a:t>를 활용한 </a:t>
            </a:r>
            <a:r>
              <a:rPr lang="ko-KR" altLang="en-US" sz="1400" b="1" dirty="0" err="1">
                <a:solidFill>
                  <a:srgbClr val="0070C0"/>
                </a:solidFill>
              </a:rPr>
              <a:t>딥러닝모델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구현 가능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9F1406-3B49-44BA-99BC-5BC73C2B7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968" y="1131478"/>
            <a:ext cx="357167" cy="28963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C20EBF6-DE54-4BE2-BA2C-04637B9F8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3175" y="2200441"/>
            <a:ext cx="357167" cy="28963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DCEF7DA-A823-4578-96F2-19120E500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56" y="3173727"/>
            <a:ext cx="357167" cy="28963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3B7176D-87B6-41B8-9F77-D8101E64E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0711" y="4250919"/>
            <a:ext cx="357167" cy="28963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0BC3CDA-C2AE-4AF6-BA49-4972C9A00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792" y="5255376"/>
            <a:ext cx="357167" cy="28963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D474E3F-E564-23F6-F185-8B2C757ECFF4}"/>
              </a:ext>
            </a:extLst>
          </p:cNvPr>
          <p:cNvGrpSpPr/>
          <p:nvPr/>
        </p:nvGrpSpPr>
        <p:grpSpPr>
          <a:xfrm>
            <a:off x="787332" y="713653"/>
            <a:ext cx="3587688" cy="5430693"/>
            <a:chOff x="1432067" y="533558"/>
            <a:chExt cx="3587688" cy="54306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F823361-0B74-A5B1-DB68-C72FE2021329}"/>
                </a:ext>
              </a:extLst>
            </p:cNvPr>
            <p:cNvGrpSpPr/>
            <p:nvPr/>
          </p:nvGrpSpPr>
          <p:grpSpPr>
            <a:xfrm>
              <a:off x="1432067" y="533558"/>
              <a:ext cx="3587688" cy="5430693"/>
              <a:chOff x="1432067" y="484918"/>
              <a:chExt cx="3587688" cy="543069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4CAF58B-0450-4006-FD9F-EE90DA58C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7869" y="1190514"/>
                <a:ext cx="3394599" cy="316387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929D38-6E08-E779-6107-7FB585CD1DB6}"/>
                  </a:ext>
                </a:extLst>
              </p:cNvPr>
              <p:cNvSpPr txBox="1"/>
              <p:nvPr/>
            </p:nvSpPr>
            <p:spPr>
              <a:xfrm>
                <a:off x="1432067" y="4572230"/>
                <a:ext cx="3587688" cy="1343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   </a:t>
                </a:r>
                <a:r>
                  <a:rPr lang="ko-KR" altLang="en-US" sz="1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름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여익수</a:t>
                </a:r>
                <a:endParaRPr lang="en-US" altLang="ko-KR" sz="1400" b="1" dirty="0">
                  <a:solidFill>
                    <a:srgbClr val="6699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생년원일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1992.06.02</a:t>
                </a:r>
                <a:endParaRPr lang="en-US" altLang="ko-KR" sz="1400" b="1" dirty="0">
                  <a:solidFill>
                    <a:srgbClr val="6699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</a:t>
                </a:r>
                <a:r>
                  <a:rPr lang="ko-KR" altLang="en-US" sz="1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400" b="1" dirty="0" err="1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락</a:t>
                </a:r>
                <a:r>
                  <a:rPr lang="ko-KR" altLang="en-US" sz="1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처</a:t>
                </a:r>
                <a:r>
                  <a:rPr lang="ko-KR" altLang="en-US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010-7572-0730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메일주소</a:t>
                </a:r>
                <a:r>
                  <a:rPr lang="ko-KR" altLang="en-US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en-US" altLang="ko-KR" sz="1400" b="1" dirty="0">
                    <a:solidFill>
                      <a:srgbClr val="6699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krdev.yeo@gmail.com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6BD8CF-414F-AFD0-6954-5B68FF6D1DB8}"/>
                  </a:ext>
                </a:extLst>
              </p:cNvPr>
              <p:cNvSpPr txBox="1"/>
              <p:nvPr/>
            </p:nvSpPr>
            <p:spPr>
              <a:xfrm>
                <a:off x="1965334" y="484918"/>
                <a:ext cx="2900264" cy="41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spc="100" dirty="0" err="1">
                    <a:solidFill>
                      <a:srgbClr val="0070C0"/>
                    </a:solidFill>
                  </a:rPr>
                  <a:t>developer.yeo</a:t>
                </a:r>
                <a:endParaRPr lang="en-US" altLang="ko-KR" sz="1600" b="1" spc="1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1BFDE4B-50CA-9BCB-8BE3-091ED2D8C881}"/>
                  </a:ext>
                </a:extLst>
              </p:cNvPr>
              <p:cNvSpPr/>
              <p:nvPr/>
            </p:nvSpPr>
            <p:spPr>
              <a:xfrm>
                <a:off x="1561717" y="544962"/>
                <a:ext cx="364367" cy="382207"/>
              </a:xfrm>
              <a:prstGeom prst="ellipse">
                <a:avLst/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A640326-43F8-754E-F1A2-B28625D1F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7869" y="4520177"/>
                <a:ext cx="33946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6CE6277-5092-FE67-E879-B0EB253A4A03}"/>
                </a:ext>
              </a:extLst>
            </p:cNvPr>
            <p:cNvCxnSpPr>
              <a:cxnSpLocks/>
            </p:cNvCxnSpPr>
            <p:nvPr/>
          </p:nvCxnSpPr>
          <p:spPr>
            <a:xfrm>
              <a:off x="1527863" y="1074045"/>
              <a:ext cx="33946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22B76CA-1961-0360-33EC-4986A83F89BB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02. </a:t>
            </a:r>
            <a:r>
              <a:rPr lang="ko-KR" altLang="en-US" sz="1600" b="1" dirty="0">
                <a:solidFill>
                  <a:srgbClr val="0070C0"/>
                </a:solidFill>
              </a:rPr>
              <a:t>강점 역량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1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F2D1241-F6A1-4C2D-9ACB-6F7BE4B52555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02. </a:t>
            </a:r>
            <a:r>
              <a:rPr lang="ko-KR" altLang="en-US" sz="1600" b="1" dirty="0">
                <a:solidFill>
                  <a:srgbClr val="0070C0"/>
                </a:solidFill>
              </a:rPr>
              <a:t>강점 역량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8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94A0F6-DA2B-4915-BE11-83A54637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" y="0"/>
            <a:ext cx="12187162" cy="6855279"/>
          </a:xfrm>
          <a:prstGeom prst="rect">
            <a:avLst/>
          </a:prstGeom>
        </p:spPr>
      </p:pic>
      <p:sp>
        <p:nvSpPr>
          <p:cNvPr id="22" name="Object 37">
            <a:extLst>
              <a:ext uri="{FF2B5EF4-FFF2-40B4-BE49-F238E27FC236}">
                <a16:creationId xmlns:a16="http://schemas.microsoft.com/office/drawing/2014/main" id="{6674CD35-D0F4-4CE1-A950-2179F481E615}"/>
              </a:ext>
            </a:extLst>
          </p:cNvPr>
          <p:cNvSpPr txBox="1"/>
          <p:nvPr/>
        </p:nvSpPr>
        <p:spPr>
          <a:xfrm>
            <a:off x="7068500" y="1658037"/>
            <a:ext cx="5252235" cy="4376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갖춰야하는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핵심 가치라고 생각합니다.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 </a:t>
            </a:r>
          </a:p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입력해주세요. </a:t>
            </a:r>
          </a:p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입력해주세요. </a:t>
            </a:r>
          </a:p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입력해주세요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입력해주세요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endParaRPr lang="en-US" sz="1867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Object 38">
            <a:extLst>
              <a:ext uri="{FF2B5EF4-FFF2-40B4-BE49-F238E27FC236}">
                <a16:creationId xmlns:a16="http://schemas.microsoft.com/office/drawing/2014/main" id="{5101B5F9-1D83-4A68-949F-A67C55B0122B}"/>
              </a:ext>
            </a:extLst>
          </p:cNvPr>
          <p:cNvSpPr txBox="1"/>
          <p:nvPr/>
        </p:nvSpPr>
        <p:spPr>
          <a:xfrm>
            <a:off x="5196114" y="1696666"/>
            <a:ext cx="1580953" cy="4376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프로젝트개요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참여인원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 err="1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기술스텍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 err="1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나의역할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결과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 err="1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배운점</a:t>
            </a:r>
            <a:endParaRPr lang="en-US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endParaRPr 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E2D9F75-89C2-41B4-8A9A-8D60A9DA5D78}"/>
              </a:ext>
            </a:extLst>
          </p:cNvPr>
          <p:cNvGrpSpPr/>
          <p:nvPr/>
        </p:nvGrpSpPr>
        <p:grpSpPr>
          <a:xfrm>
            <a:off x="7080595" y="2000036"/>
            <a:ext cx="3181005" cy="223080"/>
            <a:chOff x="10774420" y="3496679"/>
            <a:chExt cx="3851657" cy="278977"/>
          </a:xfrm>
        </p:grpSpPr>
        <p:pic>
          <p:nvPicPr>
            <p:cNvPr id="27" name="Object 54">
              <a:extLst>
                <a:ext uri="{FF2B5EF4-FFF2-40B4-BE49-F238E27FC236}">
                  <a16:creationId xmlns:a16="http://schemas.microsoft.com/office/drawing/2014/main" id="{AB56F79E-52A2-48C8-B86F-0D304C53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420" y="3496679"/>
              <a:ext cx="3851657" cy="278977"/>
            </a:xfrm>
            <a:prstGeom prst="rect">
              <a:avLst/>
            </a:prstGeom>
          </p:spPr>
        </p:pic>
      </p:grpSp>
      <p:grpSp>
        <p:nvGrpSpPr>
          <p:cNvPr id="28" name="그룹 1015">
            <a:extLst>
              <a:ext uri="{FF2B5EF4-FFF2-40B4-BE49-F238E27FC236}">
                <a16:creationId xmlns:a16="http://schemas.microsoft.com/office/drawing/2014/main" id="{AD0B0951-845B-4455-9EF3-FA24881B9BA9}"/>
              </a:ext>
            </a:extLst>
          </p:cNvPr>
          <p:cNvGrpSpPr/>
          <p:nvPr/>
        </p:nvGrpSpPr>
        <p:grpSpPr>
          <a:xfrm>
            <a:off x="7099948" y="4987312"/>
            <a:ext cx="2428233" cy="267401"/>
            <a:chOff x="13183047" y="4537314"/>
            <a:chExt cx="3642350" cy="278977"/>
          </a:xfrm>
        </p:grpSpPr>
        <p:pic>
          <p:nvPicPr>
            <p:cNvPr id="29" name="Object 57">
              <a:extLst>
                <a:ext uri="{FF2B5EF4-FFF2-40B4-BE49-F238E27FC236}">
                  <a16:creationId xmlns:a16="http://schemas.microsoft.com/office/drawing/2014/main" id="{6012B37F-241F-4422-866B-6B7F39389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3047" y="4537314"/>
              <a:ext cx="3642350" cy="278977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4E5B1517-E9B3-424C-BFB6-44B64459976A}"/>
              </a:ext>
            </a:extLst>
          </p:cNvPr>
          <p:cNvGrpSpPr/>
          <p:nvPr/>
        </p:nvGrpSpPr>
        <p:grpSpPr>
          <a:xfrm rot="5400000" flipV="1">
            <a:off x="4718972" y="3765019"/>
            <a:ext cx="4530561" cy="52300"/>
            <a:chOff x="13807143" y="3396825"/>
            <a:chExt cx="2509665" cy="536190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F7950C27-B071-4E9B-BDA4-889CCBEB7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143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32" name="그룹 1016">
            <a:extLst>
              <a:ext uri="{FF2B5EF4-FFF2-40B4-BE49-F238E27FC236}">
                <a16:creationId xmlns:a16="http://schemas.microsoft.com/office/drawing/2014/main" id="{A4CD30F0-D32D-45AD-B0DC-5F40E151A949}"/>
              </a:ext>
            </a:extLst>
          </p:cNvPr>
          <p:cNvGrpSpPr/>
          <p:nvPr/>
        </p:nvGrpSpPr>
        <p:grpSpPr>
          <a:xfrm>
            <a:off x="318717" y="996948"/>
            <a:ext cx="5232129" cy="5310296"/>
            <a:chOff x="11955556" y="2262475"/>
            <a:chExt cx="5257143" cy="3476190"/>
          </a:xfrm>
        </p:grpSpPr>
        <p:pic>
          <p:nvPicPr>
            <p:cNvPr id="33" name="Object 55">
              <a:extLst>
                <a:ext uri="{FF2B5EF4-FFF2-40B4-BE49-F238E27FC236}">
                  <a16:creationId xmlns:a16="http://schemas.microsoft.com/office/drawing/2014/main" id="{197D605A-E483-4057-B970-4D436B9A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5556" y="2262475"/>
              <a:ext cx="5257143" cy="3476190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D50CF11-4D4D-4146-935B-C7603B34ED59}"/>
              </a:ext>
            </a:extLst>
          </p:cNvPr>
          <p:cNvGrpSpPr/>
          <p:nvPr/>
        </p:nvGrpSpPr>
        <p:grpSpPr>
          <a:xfrm>
            <a:off x="598664" y="3678591"/>
            <a:ext cx="4521200" cy="2529524"/>
            <a:chOff x="10876190" y="1440000"/>
            <a:chExt cx="6323810" cy="379428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9E9F2570-5BD1-475E-99D8-09979E7A2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6190" y="1440000"/>
              <a:ext cx="6323810" cy="3794286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A59C2159-29C8-4ED2-A2DF-A33061519656}"/>
              </a:ext>
            </a:extLst>
          </p:cNvPr>
          <p:cNvGrpSpPr/>
          <p:nvPr/>
        </p:nvGrpSpPr>
        <p:grpSpPr>
          <a:xfrm>
            <a:off x="590917" y="1193026"/>
            <a:ext cx="4535714" cy="2529524"/>
            <a:chOff x="10876190" y="5343949"/>
            <a:chExt cx="6323810" cy="3794286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2C5C67B5-E387-4553-A6EF-760B13CA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6190" y="5343949"/>
              <a:ext cx="6323810" cy="379428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9BB26A8-CA59-4AA0-BA1F-0E4B527ADB37}"/>
              </a:ext>
            </a:extLst>
          </p:cNvPr>
          <p:cNvSpPr txBox="1"/>
          <p:nvPr/>
        </p:nvSpPr>
        <p:spPr>
          <a:xfrm>
            <a:off x="5639682" y="747168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위험비행물 탐지시스템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75D3B-D210-4305-BD98-0A96FC50D2B8}"/>
              </a:ext>
            </a:extLst>
          </p:cNvPr>
          <p:cNvSpPr txBox="1"/>
          <p:nvPr/>
        </p:nvSpPr>
        <p:spPr>
          <a:xfrm>
            <a:off x="1219200" y="1042124"/>
            <a:ext cx="7953828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altLang="ko-KR" sz="12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https://github.com/</a:t>
            </a:r>
            <a:r>
              <a:rPr lang="ko-KR" altLang="en-US" sz="12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수정필요</a:t>
            </a:r>
            <a:endParaRPr lang="en-US" altLang="ko-KR" sz="12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96CFF-C8C5-808D-F8F3-6174902E8B1E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03. </a:t>
            </a:r>
            <a:r>
              <a:rPr lang="ko-KR" altLang="en-US" sz="1600" b="1" dirty="0">
                <a:solidFill>
                  <a:srgbClr val="0070C0"/>
                </a:solidFill>
              </a:rPr>
              <a:t>프로젝트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4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94A0F6-DA2B-4915-BE11-83A54637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" y="0"/>
            <a:ext cx="12187162" cy="6855279"/>
          </a:xfrm>
          <a:prstGeom prst="rect">
            <a:avLst/>
          </a:prstGeom>
        </p:spPr>
      </p:pic>
      <p:sp>
        <p:nvSpPr>
          <p:cNvPr id="22" name="Object 37">
            <a:extLst>
              <a:ext uri="{FF2B5EF4-FFF2-40B4-BE49-F238E27FC236}">
                <a16:creationId xmlns:a16="http://schemas.microsoft.com/office/drawing/2014/main" id="{6674CD35-D0F4-4CE1-A950-2179F481E615}"/>
              </a:ext>
            </a:extLst>
          </p:cNvPr>
          <p:cNvSpPr txBox="1"/>
          <p:nvPr/>
        </p:nvSpPr>
        <p:spPr>
          <a:xfrm>
            <a:off x="7068500" y="1658037"/>
            <a:ext cx="5252235" cy="4376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갖춰야하는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핵심 가치라고 생각합니다.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 </a:t>
            </a:r>
          </a:p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입력해주세요. </a:t>
            </a:r>
          </a:p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입력해주세요. </a:t>
            </a:r>
          </a:p>
          <a:p>
            <a:pPr>
              <a:lnSpc>
                <a:spcPct val="2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입력해주세요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예시를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입력해주세요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endParaRPr lang="en-US" sz="1867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Object 38">
            <a:extLst>
              <a:ext uri="{FF2B5EF4-FFF2-40B4-BE49-F238E27FC236}">
                <a16:creationId xmlns:a16="http://schemas.microsoft.com/office/drawing/2014/main" id="{5101B5F9-1D83-4A68-949F-A67C55B0122B}"/>
              </a:ext>
            </a:extLst>
          </p:cNvPr>
          <p:cNvSpPr txBox="1"/>
          <p:nvPr/>
        </p:nvSpPr>
        <p:spPr>
          <a:xfrm>
            <a:off x="5196114" y="1696666"/>
            <a:ext cx="1580953" cy="4376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프로젝트개요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참여인원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 err="1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기술스텍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 err="1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나의역할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결과</a:t>
            </a:r>
            <a:endParaRPr lang="en-US" altLang="ko-KR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r>
              <a:rPr lang="ko-KR" altLang="en-US" sz="1600" dirty="0" err="1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배운점</a:t>
            </a:r>
            <a:endParaRPr lang="en-US" sz="16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  <a:p>
            <a:pPr algn="r">
              <a:lnSpc>
                <a:spcPct val="250000"/>
              </a:lnSpc>
            </a:pPr>
            <a:endParaRPr 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E2D9F75-89C2-41B4-8A9A-8D60A9DA5D78}"/>
              </a:ext>
            </a:extLst>
          </p:cNvPr>
          <p:cNvGrpSpPr/>
          <p:nvPr/>
        </p:nvGrpSpPr>
        <p:grpSpPr>
          <a:xfrm>
            <a:off x="7080595" y="2000036"/>
            <a:ext cx="3181005" cy="223080"/>
            <a:chOff x="10774420" y="3496679"/>
            <a:chExt cx="3851657" cy="278977"/>
          </a:xfrm>
        </p:grpSpPr>
        <p:pic>
          <p:nvPicPr>
            <p:cNvPr id="27" name="Object 54">
              <a:extLst>
                <a:ext uri="{FF2B5EF4-FFF2-40B4-BE49-F238E27FC236}">
                  <a16:creationId xmlns:a16="http://schemas.microsoft.com/office/drawing/2014/main" id="{AB56F79E-52A2-48C8-B86F-0D304C53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420" y="3496679"/>
              <a:ext cx="3851657" cy="278977"/>
            </a:xfrm>
            <a:prstGeom prst="rect">
              <a:avLst/>
            </a:prstGeom>
          </p:spPr>
        </p:pic>
      </p:grpSp>
      <p:grpSp>
        <p:nvGrpSpPr>
          <p:cNvPr id="28" name="그룹 1015">
            <a:extLst>
              <a:ext uri="{FF2B5EF4-FFF2-40B4-BE49-F238E27FC236}">
                <a16:creationId xmlns:a16="http://schemas.microsoft.com/office/drawing/2014/main" id="{AD0B0951-845B-4455-9EF3-FA24881B9BA9}"/>
              </a:ext>
            </a:extLst>
          </p:cNvPr>
          <p:cNvGrpSpPr/>
          <p:nvPr/>
        </p:nvGrpSpPr>
        <p:grpSpPr>
          <a:xfrm>
            <a:off x="7099948" y="4987312"/>
            <a:ext cx="2428233" cy="267401"/>
            <a:chOff x="13183047" y="4537314"/>
            <a:chExt cx="3642350" cy="278977"/>
          </a:xfrm>
        </p:grpSpPr>
        <p:pic>
          <p:nvPicPr>
            <p:cNvPr id="29" name="Object 57">
              <a:extLst>
                <a:ext uri="{FF2B5EF4-FFF2-40B4-BE49-F238E27FC236}">
                  <a16:creationId xmlns:a16="http://schemas.microsoft.com/office/drawing/2014/main" id="{6012B37F-241F-4422-866B-6B7F39389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3047" y="4537314"/>
              <a:ext cx="3642350" cy="278977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4E5B1517-E9B3-424C-BFB6-44B64459976A}"/>
              </a:ext>
            </a:extLst>
          </p:cNvPr>
          <p:cNvGrpSpPr/>
          <p:nvPr/>
        </p:nvGrpSpPr>
        <p:grpSpPr>
          <a:xfrm rot="5400000" flipV="1">
            <a:off x="4718972" y="3765019"/>
            <a:ext cx="4530561" cy="52300"/>
            <a:chOff x="13807143" y="3396825"/>
            <a:chExt cx="2509665" cy="536190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F7950C27-B071-4E9B-BDA4-889CCBEB7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143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32" name="그룹 1016">
            <a:extLst>
              <a:ext uri="{FF2B5EF4-FFF2-40B4-BE49-F238E27FC236}">
                <a16:creationId xmlns:a16="http://schemas.microsoft.com/office/drawing/2014/main" id="{A4CD30F0-D32D-45AD-B0DC-5F40E151A949}"/>
              </a:ext>
            </a:extLst>
          </p:cNvPr>
          <p:cNvGrpSpPr/>
          <p:nvPr/>
        </p:nvGrpSpPr>
        <p:grpSpPr>
          <a:xfrm>
            <a:off x="318717" y="996948"/>
            <a:ext cx="5232129" cy="5310296"/>
            <a:chOff x="11955556" y="2262475"/>
            <a:chExt cx="5257143" cy="3476190"/>
          </a:xfrm>
        </p:grpSpPr>
        <p:pic>
          <p:nvPicPr>
            <p:cNvPr id="33" name="Object 55">
              <a:extLst>
                <a:ext uri="{FF2B5EF4-FFF2-40B4-BE49-F238E27FC236}">
                  <a16:creationId xmlns:a16="http://schemas.microsoft.com/office/drawing/2014/main" id="{197D605A-E483-4057-B970-4D436B9A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5556" y="2262475"/>
              <a:ext cx="5257143" cy="3476190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D50CF11-4D4D-4146-935B-C7603B34ED59}"/>
              </a:ext>
            </a:extLst>
          </p:cNvPr>
          <p:cNvGrpSpPr/>
          <p:nvPr/>
        </p:nvGrpSpPr>
        <p:grpSpPr>
          <a:xfrm>
            <a:off x="598664" y="3678591"/>
            <a:ext cx="4521200" cy="2529524"/>
            <a:chOff x="10876190" y="1440000"/>
            <a:chExt cx="6323810" cy="379428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9E9F2570-5BD1-475E-99D8-09979E7A2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6190" y="1440000"/>
              <a:ext cx="6323810" cy="3794286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A59C2159-29C8-4ED2-A2DF-A33061519656}"/>
              </a:ext>
            </a:extLst>
          </p:cNvPr>
          <p:cNvGrpSpPr/>
          <p:nvPr/>
        </p:nvGrpSpPr>
        <p:grpSpPr>
          <a:xfrm>
            <a:off x="590917" y="1193026"/>
            <a:ext cx="4535714" cy="2529524"/>
            <a:chOff x="10876190" y="5343949"/>
            <a:chExt cx="6323810" cy="3794286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2C5C67B5-E387-4553-A6EF-760B13CA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6190" y="5343949"/>
              <a:ext cx="6323810" cy="379428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9BB26A8-CA59-4AA0-BA1F-0E4B527ADB37}"/>
              </a:ext>
            </a:extLst>
          </p:cNvPr>
          <p:cNvSpPr txBox="1"/>
          <p:nvPr/>
        </p:nvSpPr>
        <p:spPr>
          <a:xfrm>
            <a:off x="5639682" y="747168"/>
            <a:ext cx="540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감성분석 관련 논문 게재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75D3B-D210-4305-BD98-0A96FC50D2B8}"/>
              </a:ext>
            </a:extLst>
          </p:cNvPr>
          <p:cNvSpPr txBox="1"/>
          <p:nvPr/>
        </p:nvSpPr>
        <p:spPr>
          <a:xfrm>
            <a:off x="1219200" y="1042124"/>
            <a:ext cx="7953828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altLang="ko-KR" sz="12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https://github.com/</a:t>
            </a:r>
            <a:r>
              <a:rPr lang="ko-KR" altLang="en-US" sz="1200" dirty="0">
                <a:solidFill>
                  <a:srgbClr val="5068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itchFamily="34" charset="0"/>
              </a:rPr>
              <a:t>수정필요</a:t>
            </a:r>
            <a:endParaRPr lang="en-US" altLang="ko-KR" sz="1200" dirty="0">
              <a:solidFill>
                <a:srgbClr val="5068A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SemiBold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96CFF-C8C5-808D-F8F3-6174902E8B1E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03. </a:t>
            </a:r>
            <a:r>
              <a:rPr lang="ko-KR" altLang="en-US" sz="1600" b="1" dirty="0">
                <a:solidFill>
                  <a:srgbClr val="0070C0"/>
                </a:solidFill>
              </a:rPr>
              <a:t>논문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7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67F0A4E-7887-41C0-AAED-0C0C28F38221}"/>
              </a:ext>
            </a:extLst>
          </p:cNvPr>
          <p:cNvSpPr txBox="1"/>
          <p:nvPr/>
        </p:nvSpPr>
        <p:spPr>
          <a:xfrm>
            <a:off x="257703" y="502464"/>
            <a:ext cx="110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1. Sentiment</a:t>
            </a:r>
            <a:r>
              <a:rPr lang="en-US" altLang="ko-KR" i="1" dirty="0"/>
              <a:t> </a:t>
            </a:r>
            <a:r>
              <a:rPr lang="en-US" altLang="ko-KR" sz="1600" b="1" dirty="0">
                <a:solidFill>
                  <a:srgbClr val="0070C0"/>
                </a:solidFill>
              </a:rPr>
              <a:t>Analysis on Time-series Data using Weight Priority Method on Deep Learning </a:t>
            </a:r>
            <a:r>
              <a:rPr lang="ko-KR" altLang="en-US" sz="1600" b="1" dirty="0">
                <a:solidFill>
                  <a:srgbClr val="0070C0"/>
                </a:solidFill>
              </a:rPr>
              <a:t>논문 작성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782E425-5275-43B2-BB52-CB1345D7E643}"/>
              </a:ext>
            </a:extLst>
          </p:cNvPr>
          <p:cNvCxnSpPr>
            <a:cxnSpLocks/>
          </p:cNvCxnSpPr>
          <p:nvPr/>
        </p:nvCxnSpPr>
        <p:spPr>
          <a:xfrm>
            <a:off x="324703" y="953387"/>
            <a:ext cx="10963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16C289F4-CA7F-4B29-AA24-F5EEA4F9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5" y="4139587"/>
            <a:ext cx="4914422" cy="242028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730C796-BDAA-41FF-A5CD-A31A03A68876}"/>
              </a:ext>
            </a:extLst>
          </p:cNvPr>
          <p:cNvSpPr txBox="1"/>
          <p:nvPr/>
        </p:nvSpPr>
        <p:spPr>
          <a:xfrm>
            <a:off x="453015" y="1055957"/>
            <a:ext cx="5821130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ea"/>
              <a:buAutoNum type="circleNumDbPlain"/>
            </a:pPr>
            <a:r>
              <a:rPr lang="ko-KR" altLang="en-US" sz="1400" dirty="0"/>
              <a:t>먼저 전자상거래에서 다양한 상품에 대한 고객들의 리뷰가 서로 다른 시간대에 따라 수집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ea"/>
              <a:buAutoNum type="circleNumDbPlain"/>
            </a:pPr>
            <a:r>
              <a:rPr lang="ko-KR" altLang="en-US" sz="1400" dirty="0"/>
              <a:t>정제된 시계열 텍스트 데이터를 이용한 두가지의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C-LSTM</a:t>
            </a:r>
            <a:r>
              <a:rPr lang="ko-KR" altLang="en-US" sz="1400" dirty="0"/>
              <a:t>과 </a:t>
            </a:r>
            <a:r>
              <a:rPr lang="en-US" altLang="ko-KR" sz="1400" dirty="0"/>
              <a:t>S-LSTM</a:t>
            </a:r>
            <a:r>
              <a:rPr lang="ko-KR" altLang="en-US" sz="1400" dirty="0"/>
              <a:t>모델이 훈련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ea"/>
              <a:buAutoNum type="circleNumDbPlain"/>
            </a:pPr>
            <a:r>
              <a:rPr lang="ko-KR" altLang="en-US" sz="1400" dirty="0"/>
              <a:t>시계열 데이터를 세분화하여 더 최근에 생성된 시계열 데이터에 더 많은 가중치를 순차적으로 부여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ea"/>
              <a:buAutoNum type="circleNumDbPlain"/>
            </a:pPr>
            <a:r>
              <a:rPr lang="ko-KR" altLang="ko-KR" sz="1400" dirty="0"/>
              <a:t>가중치를 부여하여 훈련시킨 </a:t>
            </a:r>
            <a:r>
              <a:rPr lang="ko-KR" altLang="ko-KR" sz="1400" dirty="0" err="1"/>
              <a:t>딥러닝</a:t>
            </a:r>
            <a:r>
              <a:rPr lang="ko-KR" altLang="ko-KR" sz="1400" dirty="0"/>
              <a:t> 모델이 차별화하지 않고 동일한 가중치를 부여하여 훈련시킨 </a:t>
            </a:r>
            <a:r>
              <a:rPr lang="ko-KR" altLang="ko-KR" sz="1400" dirty="0" err="1"/>
              <a:t>딥러닝</a:t>
            </a:r>
            <a:r>
              <a:rPr lang="ko-KR" altLang="ko-KR" sz="1400" dirty="0"/>
              <a:t> 모델에 비교하여 더 높은 정확도와 </a:t>
            </a:r>
            <a:r>
              <a:rPr lang="en-US" altLang="ko-KR" sz="1400" dirty="0"/>
              <a:t>f1 score</a:t>
            </a:r>
            <a:r>
              <a:rPr lang="ko-KR" altLang="ko-KR" sz="1400" dirty="0"/>
              <a:t>를 </a:t>
            </a:r>
            <a:r>
              <a:rPr lang="ko-KR" altLang="en-US" sz="1400" dirty="0"/>
              <a:t>기록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0C428-85F6-4E4A-ACFD-A0CB0BB2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43" y="1672128"/>
            <a:ext cx="5519736" cy="4722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560D5-C1B0-40A9-9B04-08DE3ED5D64E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03. </a:t>
            </a:r>
            <a:r>
              <a:rPr lang="ko-KR" altLang="en-US" sz="1600" b="1" dirty="0">
                <a:solidFill>
                  <a:srgbClr val="0070C0"/>
                </a:solidFill>
              </a:rPr>
              <a:t>논문 </a:t>
            </a:r>
            <a:r>
              <a:rPr lang="en-US" altLang="ko-KR" sz="1600" b="1" dirty="0">
                <a:solidFill>
                  <a:srgbClr val="0070C0"/>
                </a:solidFill>
              </a:rPr>
              <a:t>/ </a:t>
            </a:r>
            <a:r>
              <a:rPr lang="ko-KR" altLang="en-US" sz="1600" b="1" dirty="0">
                <a:solidFill>
                  <a:srgbClr val="0070C0"/>
                </a:solidFill>
              </a:rPr>
              <a:t>프로젝트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6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67F0A4E-7887-41C0-AAED-0C0C28F38221}"/>
              </a:ext>
            </a:extLst>
          </p:cNvPr>
          <p:cNvSpPr txBox="1"/>
          <p:nvPr/>
        </p:nvSpPr>
        <p:spPr>
          <a:xfrm>
            <a:off x="270315" y="492075"/>
            <a:ext cx="1103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2. </a:t>
            </a:r>
            <a:r>
              <a:rPr lang="ko-KR" altLang="en-US" sz="1600" b="1" dirty="0">
                <a:solidFill>
                  <a:srgbClr val="0070C0"/>
                </a:solidFill>
              </a:rPr>
              <a:t>이메일 자동 서비스 분류화 시스템 개발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782E425-5275-43B2-BB52-CB1345D7E643}"/>
              </a:ext>
            </a:extLst>
          </p:cNvPr>
          <p:cNvCxnSpPr>
            <a:cxnSpLocks/>
          </p:cNvCxnSpPr>
          <p:nvPr/>
        </p:nvCxnSpPr>
        <p:spPr>
          <a:xfrm>
            <a:off x="332976" y="911825"/>
            <a:ext cx="10963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730C796-BDAA-41FF-A5CD-A31A03A68876}"/>
              </a:ext>
            </a:extLst>
          </p:cNvPr>
          <p:cNvSpPr txBox="1"/>
          <p:nvPr/>
        </p:nvSpPr>
        <p:spPr>
          <a:xfrm>
            <a:off x="377452" y="927128"/>
            <a:ext cx="6019248" cy="564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/>
              <a:t>1. </a:t>
            </a:r>
            <a:r>
              <a:rPr lang="ko-KR" altLang="en-US" sz="1400" dirty="0"/>
              <a:t>데이터베이스에서 고객들의 불만사항 관련 텍스트 데이터를 불러옴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5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/>
              <a:t>2. </a:t>
            </a:r>
            <a:r>
              <a:rPr lang="ko-KR" altLang="en-US" sz="1400" dirty="0"/>
              <a:t>전처리과정을 통해 텍스트 데이터를 정제화</a:t>
            </a: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dirty="0"/>
              <a:t>   2.1. html5</a:t>
            </a:r>
            <a:r>
              <a:rPr lang="ko-KR" altLang="en-US" sz="1200" dirty="0"/>
              <a:t> 형식에서 이메일 </a:t>
            </a:r>
            <a:r>
              <a:rPr lang="en-US" altLang="ko-KR" sz="1200" dirty="0"/>
              <a:t>content </a:t>
            </a:r>
            <a:r>
              <a:rPr lang="ko-KR" altLang="en-US" sz="1200" dirty="0"/>
              <a:t>만 분류</a:t>
            </a:r>
            <a:endParaRPr lang="en-US" altLang="ko-KR" sz="12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dirty="0"/>
              <a:t>   2.2. </a:t>
            </a:r>
            <a:r>
              <a:rPr lang="ko-KR" altLang="en-US" sz="1200" dirty="0" err="1"/>
              <a:t>불용어</a:t>
            </a:r>
            <a:r>
              <a:rPr lang="ko-KR" altLang="en-US" sz="1200" dirty="0"/>
              <a:t> 제거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Stopword</a:t>
            </a:r>
            <a:r>
              <a:rPr lang="en-US" altLang="ko-KR" sz="1200" dirty="0"/>
              <a:t>) &amp; </a:t>
            </a:r>
            <a:r>
              <a:rPr lang="ko-KR" altLang="en-US" sz="1200" dirty="0"/>
              <a:t>소문자화 </a:t>
            </a:r>
            <a:r>
              <a:rPr lang="en-US" altLang="ko-KR" sz="1200" dirty="0"/>
              <a:t>(Lowercase) 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dirty="0"/>
              <a:t>   2.3. </a:t>
            </a:r>
            <a:r>
              <a:rPr lang="ko-KR" altLang="en-US" sz="1200" dirty="0"/>
              <a:t>구두점 제거 </a:t>
            </a:r>
            <a:r>
              <a:rPr lang="en-US" altLang="ko-KR" sz="1200" dirty="0"/>
              <a:t>(Punctuation removal)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dirty="0"/>
              <a:t>   2.4. </a:t>
            </a:r>
            <a:r>
              <a:rPr lang="ko-KR" altLang="en-US" sz="1200" dirty="0"/>
              <a:t>어간 추출 </a:t>
            </a:r>
            <a:r>
              <a:rPr lang="en-US" altLang="ko-KR" sz="1200" dirty="0"/>
              <a:t>(Stemming)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dirty="0"/>
              <a:t>   2.5. </a:t>
            </a:r>
            <a:r>
              <a:rPr lang="ko-KR" altLang="en-US" sz="1200" dirty="0"/>
              <a:t>토큰화 </a:t>
            </a:r>
            <a:r>
              <a:rPr lang="en-US" altLang="ko-KR" sz="1200" dirty="0"/>
              <a:t>(Tokenization)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4BDD6-7205-40BA-9113-B869205F787A}"/>
              </a:ext>
            </a:extLst>
          </p:cNvPr>
          <p:cNvSpPr txBox="1"/>
          <p:nvPr/>
        </p:nvSpPr>
        <p:spPr>
          <a:xfrm>
            <a:off x="7506958" y="936006"/>
            <a:ext cx="4482665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/>
              <a:t>3. LSTM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모델을 설계하고 훈련</a:t>
            </a: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900" dirty="0"/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/>
              <a:t>4. </a:t>
            </a:r>
            <a:r>
              <a:rPr lang="ko-KR" altLang="en-US" sz="1400" dirty="0"/>
              <a:t>검증과정을 통해 모델을 평가하고 저장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C28F0F-463A-42A2-9D2C-A8954065F202}"/>
              </a:ext>
            </a:extLst>
          </p:cNvPr>
          <p:cNvGrpSpPr/>
          <p:nvPr/>
        </p:nvGrpSpPr>
        <p:grpSpPr>
          <a:xfrm>
            <a:off x="368778" y="1411557"/>
            <a:ext cx="6452196" cy="3051388"/>
            <a:chOff x="270719" y="1830181"/>
            <a:chExt cx="8532367" cy="37478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E537EA-FC9C-4992-9BC5-C6B6188D9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719" y="1830181"/>
              <a:ext cx="8532367" cy="322191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3AA532-A05B-4BD6-ACC9-6D5128DE421D}"/>
                </a:ext>
              </a:extLst>
            </p:cNvPr>
            <p:cNvSpPr/>
            <p:nvPr/>
          </p:nvSpPr>
          <p:spPr>
            <a:xfrm>
              <a:off x="3102940" y="2119288"/>
              <a:ext cx="1181028" cy="2887940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81AA6C-A47F-4A21-A63F-6CE1DCC4DE90}"/>
                </a:ext>
              </a:extLst>
            </p:cNvPr>
            <p:cNvSpPr/>
            <p:nvPr/>
          </p:nvSpPr>
          <p:spPr>
            <a:xfrm>
              <a:off x="1180929" y="5137448"/>
              <a:ext cx="6473275" cy="440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디폴트 상태 </a:t>
              </a:r>
              <a:r>
                <a:rPr lang="en-US" sz="1200" dirty="0"/>
                <a:t>(</a:t>
              </a:r>
              <a:r>
                <a:rPr lang="en-US" sz="1200" i="1" dirty="0" err="1"/>
                <a:t>predict_impact_service_id</a:t>
              </a:r>
              <a:r>
                <a:rPr lang="en-US" sz="1200" dirty="0"/>
                <a:t> : null state)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0154D5-F244-4B23-848A-D9AE9A175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286" y="1311906"/>
            <a:ext cx="2223151" cy="2346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8034F4-9E66-478A-BDB5-86893D004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974" y="4560603"/>
            <a:ext cx="2451687" cy="1766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9021F8-ACD7-44D4-8805-A37833E78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195" y="4141282"/>
            <a:ext cx="2347476" cy="2548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DC08F-EEA3-44C6-BF64-FE6D80ADBB0C}"/>
              </a:ext>
            </a:extLst>
          </p:cNvPr>
          <p:cNvSpPr txBox="1"/>
          <p:nvPr/>
        </p:nvSpPr>
        <p:spPr>
          <a:xfrm>
            <a:off x="40243" y="7311"/>
            <a:ext cx="224575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03. </a:t>
            </a:r>
            <a:r>
              <a:rPr lang="ko-KR" altLang="en-US" sz="1600" b="1" dirty="0">
                <a:solidFill>
                  <a:srgbClr val="0070C0"/>
                </a:solidFill>
              </a:rPr>
              <a:t>논문 </a:t>
            </a:r>
            <a:r>
              <a:rPr lang="en-US" altLang="ko-KR" sz="1600" b="1" dirty="0">
                <a:solidFill>
                  <a:srgbClr val="0070C0"/>
                </a:solidFill>
              </a:rPr>
              <a:t>/ </a:t>
            </a:r>
            <a:r>
              <a:rPr lang="ko-KR" altLang="en-US" sz="1600" b="1" dirty="0">
                <a:solidFill>
                  <a:srgbClr val="0070C0"/>
                </a:solidFill>
              </a:rPr>
              <a:t>프로젝트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90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1188</Words>
  <Application>Microsoft Office PowerPoint</Application>
  <PresentationFormat>와이드스크린</PresentationFormat>
  <Paragraphs>242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HY견고딕</vt:lpstr>
      <vt:lpstr>HY헤드라인M</vt:lpstr>
      <vt:lpstr>나눔스퀘어 Bold</vt:lpstr>
      <vt:lpstr>맑은 고딕</vt:lpstr>
      <vt:lpstr>Arial</vt:lpstr>
      <vt:lpstr>Calibri</vt:lpstr>
      <vt:lpstr>Wingdings</vt:lpstr>
      <vt:lpstr>Office 테마</vt:lpstr>
      <vt:lpstr>도전에서 경험하는 개발자“여익수”입니다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열정으로 무장한  개발자 여익수입니다.</dc:title>
  <dc:creator>user</dc:creator>
  <cp:lastModifiedBy>여익수</cp:lastModifiedBy>
  <cp:revision>379</cp:revision>
  <dcterms:created xsi:type="dcterms:W3CDTF">2022-01-03T06:42:02Z</dcterms:created>
  <dcterms:modified xsi:type="dcterms:W3CDTF">2023-03-20T02:29:45Z</dcterms:modified>
</cp:coreProperties>
</file>